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5"/>
    <p:sldId id="257" r:id="rId36"/>
    <p:sldId id="258" r:id="rId37"/>
    <p:sldId id="259" r:id="rId38"/>
    <p:sldId id="260" r:id="rId39"/>
    <p:sldId id="261" r:id="rId40"/>
    <p:sldId id="262" r:id="rId41"/>
    <p:sldId id="263" r:id="rId42"/>
    <p:sldId id="264" r:id="rId43"/>
    <p:sldId id="265" r:id="rId44"/>
    <p:sldId id="266" r:id="rId45"/>
    <p:sldId id="267" r:id="rId46"/>
    <p:sldId id="268" r:id="rId47"/>
    <p:sldId id="269" r:id="rId4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モトヤ刀筆" charset="1" panose="020B0500000000000000"/>
      <p:regular r:id="rId10"/>
    </p:embeddedFont>
    <p:embeddedFont>
      <p:font typeface="モトヤ刀筆 Bold" charset="1" panose="020B0700000000000000"/>
      <p:regular r:id="rId11"/>
    </p:embeddedFont>
    <p:embeddedFont>
      <p:font typeface="ユトリロ" charset="1" panose="02020600000000000000"/>
      <p:regular r:id="rId12"/>
    </p:embeddedFont>
    <p:embeddedFont>
      <p:font typeface="ユトリロ Bold" charset="1" panose="02020700000000000000"/>
      <p:regular r:id="rId13"/>
    </p:embeddedFont>
    <p:embeddedFont>
      <p:font typeface="TT Rounds Condensed" charset="1" panose="02000506030000020003"/>
      <p:regular r:id="rId14"/>
    </p:embeddedFont>
    <p:embeddedFont>
      <p:font typeface="TT Rounds Condensed Bold" charset="1" panose="02000806030000020003"/>
      <p:regular r:id="rId15"/>
    </p:embeddedFont>
    <p:embeddedFont>
      <p:font typeface="TT Rounds Condensed Italics" charset="1" panose="02000506030000090003"/>
      <p:regular r:id="rId16"/>
    </p:embeddedFont>
    <p:embeddedFont>
      <p:font typeface="TT Rounds Condensed Bold Italics" charset="1" panose="02000806030000090003"/>
      <p:regular r:id="rId17"/>
    </p:embeddedFont>
    <p:embeddedFont>
      <p:font typeface="TT Rounds Condensed Thin" charset="1" panose="02000503020000020003"/>
      <p:regular r:id="rId18"/>
    </p:embeddedFont>
    <p:embeddedFont>
      <p:font typeface="TT Rounds Condensed Thin Italics" charset="1" panose="02000503020000090003"/>
      <p:regular r:id="rId19"/>
    </p:embeddedFont>
    <p:embeddedFont>
      <p:font typeface="TT Rounds Condensed Heavy" charset="1" panose="02000506030000020003"/>
      <p:regular r:id="rId20"/>
    </p:embeddedFont>
    <p:embeddedFont>
      <p:font typeface="TT Rounds Condensed Heavy Italics" charset="1" panose="02000506000000090003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  <p:embeddedFont>
      <p:font typeface="Canva Sans Italics" charset="1" panose="020B0503030501040103"/>
      <p:regular r:id="rId24"/>
    </p:embeddedFont>
    <p:embeddedFont>
      <p:font typeface="Canva Sans Bold Italics" charset="1" panose="020B0803030501040103"/>
      <p:regular r:id="rId25"/>
    </p:embeddedFont>
    <p:embeddedFont>
      <p:font typeface="Canva Sans Medium" charset="1" panose="020B0603030501040103"/>
      <p:regular r:id="rId26"/>
    </p:embeddedFont>
    <p:embeddedFont>
      <p:font typeface="Canva Sans Medium Italics" charset="1" panose="020B0603030501040103"/>
      <p:regular r:id="rId27"/>
    </p:embeddedFont>
    <p:embeddedFont>
      <p:font typeface="ロダン Light" charset="1" panose="02020300000000000000"/>
      <p:regular r:id="rId28"/>
    </p:embeddedFont>
    <p:embeddedFont>
      <p:font typeface="ロダン Medium" charset="1" panose="02020600000000000000"/>
      <p:regular r:id="rId29"/>
    </p:embeddedFont>
    <p:embeddedFont>
      <p:font typeface="ロダン Semi-Bold" charset="1" panose="02020700000000000000"/>
      <p:regular r:id="rId30"/>
    </p:embeddedFont>
    <p:embeddedFont>
      <p:font typeface="モトヤゴシック w" charset="1" panose="020B0400000000000000"/>
      <p:regular r:id="rId31"/>
    </p:embeddedFont>
    <p:embeddedFont>
      <p:font typeface="モトヤゴシック w Bold" charset="1" panose="020B0700000000000000"/>
      <p:regular r:id="rId32"/>
    </p:embeddedFont>
    <p:embeddedFont>
      <p:font typeface="モトヤゴシック w Medium" charset="1" panose="020B0500000000000000"/>
      <p:regular r:id="rId33"/>
    </p:embeddedFont>
    <p:embeddedFont>
      <p:font typeface="モトヤゴシック w Semi-Bold" charset="1" panose="020B0600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slides/slide1.xml" Type="http://schemas.openxmlformats.org/officeDocument/2006/relationships/slide"/><Relationship Id="rId36" Target="slides/slide2.xml" Type="http://schemas.openxmlformats.org/officeDocument/2006/relationships/slide"/><Relationship Id="rId37" Target="slides/slide3.xml" Type="http://schemas.openxmlformats.org/officeDocument/2006/relationships/slide"/><Relationship Id="rId38" Target="slides/slide4.xml" Type="http://schemas.openxmlformats.org/officeDocument/2006/relationships/slide"/><Relationship Id="rId39" Target="slides/slide5.xml" Type="http://schemas.openxmlformats.org/officeDocument/2006/relationships/slide"/><Relationship Id="rId4" Target="theme/theme1.xml" Type="http://schemas.openxmlformats.org/officeDocument/2006/relationships/theme"/><Relationship Id="rId40" Target="slides/slide6.xml" Type="http://schemas.openxmlformats.org/officeDocument/2006/relationships/slide"/><Relationship Id="rId41" Target="slides/slide7.xml" Type="http://schemas.openxmlformats.org/officeDocument/2006/relationships/slide"/><Relationship Id="rId42" Target="slides/slide8.xml" Type="http://schemas.openxmlformats.org/officeDocument/2006/relationships/slide"/><Relationship Id="rId43" Target="slides/slide9.xml" Type="http://schemas.openxmlformats.org/officeDocument/2006/relationships/slide"/><Relationship Id="rId44" Target="slides/slide10.xml" Type="http://schemas.openxmlformats.org/officeDocument/2006/relationships/slide"/><Relationship Id="rId45" Target="slides/slide11.xml" Type="http://schemas.openxmlformats.org/officeDocument/2006/relationships/slide"/><Relationship Id="rId46" Target="slides/slide12.xml" Type="http://schemas.openxmlformats.org/officeDocument/2006/relationships/slide"/><Relationship Id="rId47" Target="slides/slide13.xml" Type="http://schemas.openxmlformats.org/officeDocument/2006/relationships/slide"/><Relationship Id="rId48" Target="slides/slide14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56992" y="9225252"/>
            <a:ext cx="16202308" cy="33048"/>
          </a:xfrm>
          <a:prstGeom prst="rect">
            <a:avLst/>
          </a:prstGeom>
          <a:solidFill>
            <a:srgbClr val="717273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3291186"/>
            <a:ext cx="13488109" cy="3419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290"/>
              </a:lnSpc>
            </a:pPr>
            <a:r>
              <a:rPr lang="en-US" sz="8575">
                <a:solidFill>
                  <a:srgbClr val="000000"/>
                </a:solidFill>
                <a:latin typeface="モトヤ刀筆"/>
                <a:ea typeface="モトヤ刀筆"/>
              </a:rPr>
              <a:t>OpenGLとOpenCVによる結露のシミュレーション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101441" y="1028700"/>
            <a:ext cx="3157859" cy="2936809"/>
          </a:xfrm>
          <a:custGeom>
            <a:avLst/>
            <a:gdLst/>
            <a:ahLst/>
            <a:cxnLst/>
            <a:rect r="r" b="b" t="t" l="l"/>
            <a:pathLst>
              <a:path h="2936809" w="3157859">
                <a:moveTo>
                  <a:pt x="0" y="0"/>
                </a:moveTo>
                <a:lnTo>
                  <a:pt x="3157859" y="0"/>
                </a:lnTo>
                <a:lnTo>
                  <a:pt x="3157859" y="2936809"/>
                </a:lnTo>
                <a:lnTo>
                  <a:pt x="0" y="2936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031898" y="7073712"/>
            <a:ext cx="6227402" cy="1876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203"/>
              </a:lnSpc>
              <a:spcBef>
                <a:spcPct val="0"/>
              </a:spcBef>
            </a:pPr>
            <a:r>
              <a:rPr lang="en-US" sz="3002">
                <a:solidFill>
                  <a:srgbClr val="000000"/>
                </a:solidFill>
                <a:ea typeface="ユトリロ Bold"/>
              </a:rPr>
              <a:t>釧路工業高等専門学校 情報工学分野</a:t>
            </a:r>
          </a:p>
          <a:p>
            <a:pPr algn="r" marL="0" indent="0" lvl="0">
              <a:lnSpc>
                <a:spcPts val="4203"/>
              </a:lnSpc>
              <a:spcBef>
                <a:spcPct val="0"/>
              </a:spcBef>
            </a:pPr>
            <a:r>
              <a:rPr lang="en-US" sz="3002">
                <a:solidFill>
                  <a:srgbClr val="000000"/>
                </a:solidFill>
                <a:ea typeface="ユトリロ Bold"/>
              </a:rPr>
              <a:t>イマム　カイリ　ルビス</a:t>
            </a:r>
          </a:p>
          <a:p>
            <a:pPr algn="r" marL="0" indent="0" lvl="0">
              <a:lnSpc>
                <a:spcPts val="4203"/>
              </a:lnSpc>
              <a:spcBef>
                <a:spcPct val="0"/>
              </a:spcBef>
            </a:pPr>
            <a:r>
              <a:rPr lang="en-US" sz="3002">
                <a:solidFill>
                  <a:srgbClr val="000000"/>
                </a:solidFill>
                <a:ea typeface="ユトリロ Bold"/>
              </a:rPr>
              <a:t>２０２３年１１月１４日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56992" y="685800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モトヤ刀筆"/>
              </a:rPr>
              <a:t>01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36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74386" y="1118162"/>
            <a:ext cx="8384914" cy="8022605"/>
            <a:chOff x="0" y="0"/>
            <a:chExt cx="2208372" cy="21129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08372" cy="2112950"/>
            </a:xfrm>
            <a:custGeom>
              <a:avLst/>
              <a:gdLst/>
              <a:ahLst/>
              <a:cxnLst/>
              <a:rect r="r" b="b" t="t" l="l"/>
              <a:pathLst>
                <a:path h="2112950" w="2208372">
                  <a:moveTo>
                    <a:pt x="14773" y="0"/>
                  </a:moveTo>
                  <a:lnTo>
                    <a:pt x="2193599" y="0"/>
                  </a:lnTo>
                  <a:cubicBezTo>
                    <a:pt x="2197517" y="0"/>
                    <a:pt x="2201275" y="1556"/>
                    <a:pt x="2204046" y="4327"/>
                  </a:cubicBezTo>
                  <a:cubicBezTo>
                    <a:pt x="2206816" y="7097"/>
                    <a:pt x="2208372" y="10855"/>
                    <a:pt x="2208372" y="14773"/>
                  </a:cubicBezTo>
                  <a:lnTo>
                    <a:pt x="2208372" y="2098176"/>
                  </a:lnTo>
                  <a:cubicBezTo>
                    <a:pt x="2208372" y="2102095"/>
                    <a:pt x="2206816" y="2105852"/>
                    <a:pt x="2204046" y="2108623"/>
                  </a:cubicBezTo>
                  <a:cubicBezTo>
                    <a:pt x="2201275" y="2111393"/>
                    <a:pt x="2197517" y="2112950"/>
                    <a:pt x="2193599" y="2112950"/>
                  </a:cubicBezTo>
                  <a:lnTo>
                    <a:pt x="14773" y="2112950"/>
                  </a:lnTo>
                  <a:cubicBezTo>
                    <a:pt x="10855" y="2112950"/>
                    <a:pt x="7097" y="2111393"/>
                    <a:pt x="4327" y="2108623"/>
                  </a:cubicBezTo>
                  <a:cubicBezTo>
                    <a:pt x="1556" y="2105852"/>
                    <a:pt x="0" y="2102095"/>
                    <a:pt x="0" y="2098176"/>
                  </a:cubicBezTo>
                  <a:lnTo>
                    <a:pt x="0" y="14773"/>
                  </a:lnTo>
                  <a:cubicBezTo>
                    <a:pt x="0" y="10855"/>
                    <a:pt x="1556" y="7097"/>
                    <a:pt x="4327" y="4327"/>
                  </a:cubicBezTo>
                  <a:cubicBezTo>
                    <a:pt x="7097" y="1556"/>
                    <a:pt x="10855" y="0"/>
                    <a:pt x="147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9EAE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208372" cy="21796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144000" y="1414794"/>
            <a:ext cx="7835900" cy="7457412"/>
          </a:xfrm>
          <a:custGeom>
            <a:avLst/>
            <a:gdLst/>
            <a:ahLst/>
            <a:cxnLst/>
            <a:rect r="r" b="b" t="t" l="l"/>
            <a:pathLst>
              <a:path h="7457412" w="7835900">
                <a:moveTo>
                  <a:pt x="0" y="0"/>
                </a:moveTo>
                <a:lnTo>
                  <a:pt x="7835900" y="0"/>
                </a:lnTo>
                <a:lnTo>
                  <a:pt x="7835900" y="7457412"/>
                </a:lnTo>
                <a:lnTo>
                  <a:pt x="0" y="74574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2" r="0" b="-710"/>
            </a:stretch>
          </a:blipFill>
          <a:ln cap="sq">
            <a:noFill/>
            <a:prstDash val="lgDash"/>
            <a:miter/>
          </a:ln>
        </p:spPr>
      </p:sp>
      <p:sp>
        <p:nvSpPr>
          <p:cNvPr name="AutoShape 6" id="6"/>
          <p:cNvSpPr/>
          <p:nvPr/>
        </p:nvSpPr>
        <p:spPr>
          <a:xfrm flipV="true">
            <a:off x="0" y="9502690"/>
            <a:ext cx="18288000" cy="94268"/>
          </a:xfrm>
          <a:prstGeom prst="line">
            <a:avLst/>
          </a:prstGeom>
          <a:ln cap="flat" w="19050">
            <a:solidFill>
              <a:srgbClr val="E9EAE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384300" y="1677296"/>
            <a:ext cx="5460802" cy="1880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39"/>
              </a:lnSpc>
              <a:spcBef>
                <a:spcPct val="0"/>
              </a:spcBef>
            </a:pPr>
            <a:r>
              <a:rPr lang="en-US" sz="8599" strike="noStrike" u="none">
                <a:solidFill>
                  <a:srgbClr val="E9EAEC"/>
                </a:solidFill>
                <a:ea typeface="モトヤ刀筆"/>
              </a:rPr>
              <a:t>環境マップ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236932"/>
            <a:ext cx="6908584" cy="1989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65" indent="-356233" lvl="1">
              <a:lnSpc>
                <a:spcPts val="4586"/>
              </a:lnSpc>
              <a:buFont typeface="Arial"/>
              <a:buChar char="•"/>
            </a:pPr>
            <a:r>
              <a:rPr lang="en-US" sz="3299" spc="30" strike="noStrike" u="none">
                <a:solidFill>
                  <a:srgbClr val="E9EAEC"/>
                </a:solidFill>
                <a:latin typeface="モトヤゴシック w"/>
                <a:ea typeface="モトヤゴシック w"/>
              </a:rPr>
              <a:t>立方体の各面に6枚の画像を使用して作られた。</a:t>
            </a:r>
          </a:p>
          <a:p>
            <a:pPr algn="just" marL="712465" indent="-356233" lvl="1">
              <a:lnSpc>
                <a:spcPts val="3959"/>
              </a:lnSpc>
              <a:buFont typeface="Arial"/>
              <a:buChar char="•"/>
            </a:pPr>
            <a:r>
              <a:rPr lang="en-US" sz="3299" spc="30" strike="noStrike" u="none">
                <a:solidFill>
                  <a:srgbClr val="E9EAEC"/>
                </a:solidFill>
                <a:ea typeface="モトヤゴシック w"/>
              </a:rPr>
              <a:t>屈折の結果を示すために使用。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89623" y="775262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FEFEFE"/>
                </a:solidFill>
                <a:latin typeface="モトヤ刀筆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D21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430959" cy="10287000"/>
            <a:chOff x="0" y="0"/>
            <a:chExt cx="248387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387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83874">
                  <a:moveTo>
                    <a:pt x="0" y="0"/>
                  </a:moveTo>
                  <a:lnTo>
                    <a:pt x="2483874" y="0"/>
                  </a:lnTo>
                  <a:lnTo>
                    <a:pt x="248387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9EAE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57175"/>
              <a:ext cx="2483874" cy="2966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868037" y="5048123"/>
            <a:ext cx="5617996" cy="0"/>
          </a:xfrm>
          <a:prstGeom prst="line">
            <a:avLst/>
          </a:prstGeom>
          <a:ln cap="flat" w="38100">
            <a:solidFill>
              <a:srgbClr val="E9EAE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862811" y="1344630"/>
            <a:ext cx="7705336" cy="7597740"/>
            <a:chOff x="0" y="0"/>
            <a:chExt cx="10273782" cy="101303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273782" cy="10130320"/>
            </a:xfrm>
            <a:custGeom>
              <a:avLst/>
              <a:gdLst/>
              <a:ahLst/>
              <a:cxnLst/>
              <a:rect r="r" b="b" t="t" l="l"/>
              <a:pathLst>
                <a:path h="10130320" w="10273782">
                  <a:moveTo>
                    <a:pt x="0" y="0"/>
                  </a:moveTo>
                  <a:lnTo>
                    <a:pt x="10273782" y="0"/>
                  </a:lnTo>
                  <a:lnTo>
                    <a:pt x="10273782" y="10130320"/>
                  </a:lnTo>
                  <a:lnTo>
                    <a:pt x="0" y="101303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46" r="0" b="-146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412940" y="2016730"/>
              <a:ext cx="800100" cy="1009652"/>
            </a:xfrm>
            <a:custGeom>
              <a:avLst/>
              <a:gdLst/>
              <a:ahLst/>
              <a:cxnLst/>
              <a:rect r="r" b="b" t="t" l="l"/>
              <a:pathLst>
                <a:path h="1009652" w="800100">
                  <a:moveTo>
                    <a:pt x="0" y="0"/>
                  </a:moveTo>
                  <a:lnTo>
                    <a:pt x="800100" y="0"/>
                  </a:lnTo>
                  <a:lnTo>
                    <a:pt x="800100" y="1009652"/>
                  </a:lnTo>
                  <a:lnTo>
                    <a:pt x="0" y="10096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99361" t="-225606" r="-1119883" b="-78663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069966" y="704030"/>
              <a:ext cx="4133848" cy="5330500"/>
            </a:xfrm>
            <a:custGeom>
              <a:avLst/>
              <a:gdLst/>
              <a:ahLst/>
              <a:cxnLst/>
              <a:rect r="r" b="b" t="t" l="l"/>
              <a:pathLst>
                <a:path h="5330500" w="4133848">
                  <a:moveTo>
                    <a:pt x="0" y="0"/>
                  </a:moveTo>
                  <a:lnTo>
                    <a:pt x="4133848" y="0"/>
                  </a:lnTo>
                  <a:lnTo>
                    <a:pt x="4133848" y="5330500"/>
                  </a:lnTo>
                  <a:lnTo>
                    <a:pt x="0" y="5330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99361" t="-220782" r="-1119883" b="-767673"/>
              </a:stretch>
            </a:blipFill>
          </p:spPr>
        </p:sp>
      </p:grpSp>
      <p:sp>
        <p:nvSpPr>
          <p:cNvPr name="AutoShape 10" id="10"/>
          <p:cNvSpPr/>
          <p:nvPr/>
        </p:nvSpPr>
        <p:spPr>
          <a:xfrm>
            <a:off x="2578457" y="3237452"/>
            <a:ext cx="615062" cy="3428"/>
          </a:xfrm>
          <a:prstGeom prst="line">
            <a:avLst/>
          </a:prstGeom>
          <a:ln cap="flat" w="66675">
            <a:solidFill>
              <a:srgbClr val="E9EAEC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778551" y="2672459"/>
            <a:ext cx="799906" cy="1129987"/>
            <a:chOff x="0" y="0"/>
            <a:chExt cx="575373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75372" cy="812800"/>
            </a:xfrm>
            <a:custGeom>
              <a:avLst/>
              <a:gdLst/>
              <a:ahLst/>
              <a:cxnLst/>
              <a:rect r="r" b="b" t="t" l="l"/>
              <a:pathLst>
                <a:path h="812800" w="575372">
                  <a:moveTo>
                    <a:pt x="287686" y="0"/>
                  </a:moveTo>
                  <a:cubicBezTo>
                    <a:pt x="128802" y="0"/>
                    <a:pt x="0" y="181951"/>
                    <a:pt x="0" y="406400"/>
                  </a:cubicBezTo>
                  <a:cubicBezTo>
                    <a:pt x="0" y="630849"/>
                    <a:pt x="128802" y="812800"/>
                    <a:pt x="287686" y="812800"/>
                  </a:cubicBezTo>
                  <a:cubicBezTo>
                    <a:pt x="446571" y="812800"/>
                    <a:pt x="575372" y="630849"/>
                    <a:pt x="575372" y="406400"/>
                  </a:cubicBezTo>
                  <a:cubicBezTo>
                    <a:pt x="575372" y="181951"/>
                    <a:pt x="446571" y="0"/>
                    <a:pt x="2876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E9EAEC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53941" y="9525"/>
              <a:ext cx="46749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868037" y="2276346"/>
            <a:ext cx="5122944" cy="198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925"/>
              </a:lnSpc>
            </a:pPr>
            <a:r>
              <a:rPr lang="en-US" sz="8500">
                <a:solidFill>
                  <a:srgbClr val="E9EAEC"/>
                </a:solidFill>
                <a:ea typeface="モトヤ刀筆"/>
              </a:rPr>
              <a:t>進捗状況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868037" y="5553163"/>
            <a:ext cx="5657826" cy="111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23">
                <a:solidFill>
                  <a:srgbClr val="E9EAEC"/>
                </a:solidFill>
                <a:ea typeface="ロダン Semi-Bold"/>
              </a:rPr>
              <a:t>レンダリング結果が画素の輪郭が目立っている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868037" y="6490407"/>
            <a:ext cx="5617996" cy="109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23">
                <a:solidFill>
                  <a:srgbClr val="E9EAEC"/>
                </a:solidFill>
                <a:ea typeface="モトヤゴシック w"/>
              </a:rPr>
              <a:t>マップ</a:t>
            </a:r>
            <a:r>
              <a:rPr lang="en-US" sz="2499" spc="23">
                <a:solidFill>
                  <a:srgbClr val="E9EAEC"/>
                </a:solidFill>
                <a:ea typeface="モトヤゴシック w"/>
              </a:rPr>
              <a:t>の解像度を上げる＝処理時間を増やす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62811" y="142875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333652"/>
                </a:solidFill>
                <a:latin typeface="モトヤ刀筆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15937" y="2668778"/>
            <a:ext cx="7043363" cy="4920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46" indent="-377823" lvl="1">
              <a:lnSpc>
                <a:spcPts val="4899"/>
              </a:lnSpc>
              <a:buFont typeface="Arial"/>
              <a:buChar char="•"/>
            </a:pPr>
            <a:r>
              <a:rPr lang="en-US" sz="3499" spc="32" u="none">
                <a:solidFill>
                  <a:srgbClr val="333652"/>
                </a:solidFill>
                <a:ea typeface="ロダン Semi-Bold"/>
              </a:rPr>
              <a:t>ハイトマップ生成アルゴリズムの改善</a:t>
            </a:r>
          </a:p>
          <a:p>
            <a:pPr marL="755646" indent="-377823" lvl="1">
              <a:lnSpc>
                <a:spcPts val="4899"/>
              </a:lnSpc>
              <a:buFont typeface="Arial"/>
              <a:buChar char="•"/>
            </a:pPr>
            <a:r>
              <a:rPr lang="en-US" sz="3499" spc="32" u="none">
                <a:solidFill>
                  <a:srgbClr val="333652"/>
                </a:solidFill>
                <a:ea typeface="ロダン Semi-Bold"/>
              </a:rPr>
              <a:t>フレームごとにハイトマップを更新し、アニメーション効果を作成する</a:t>
            </a:r>
          </a:p>
          <a:p>
            <a:pPr marL="755646" indent="-377823" lvl="1">
              <a:lnSpc>
                <a:spcPts val="6404"/>
              </a:lnSpc>
              <a:buFont typeface="Arial"/>
              <a:buChar char="•"/>
            </a:pPr>
            <a:r>
              <a:rPr lang="en-US" sz="3499" spc="32" u="none">
                <a:solidFill>
                  <a:srgbClr val="333652"/>
                </a:solidFill>
                <a:ea typeface="ロダン Semi-Bold"/>
              </a:rPr>
              <a:t>フレネル反射を計算し，結果にリアリズムを加える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43779" y="3700462"/>
            <a:ext cx="5364199" cy="208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199"/>
              </a:lnSpc>
            </a:pPr>
            <a:r>
              <a:rPr lang="en-US" sz="8499" spc="-51" u="none">
                <a:solidFill>
                  <a:srgbClr val="333652"/>
                </a:solidFill>
                <a:ea typeface="モトヤ刀筆"/>
              </a:rPr>
              <a:t>今後の課題</a:t>
            </a:r>
          </a:p>
        </p:txBody>
      </p:sp>
      <p:sp>
        <p:nvSpPr>
          <p:cNvPr name="AutoShape 4" id="4"/>
          <p:cNvSpPr/>
          <p:nvPr/>
        </p:nvSpPr>
        <p:spPr>
          <a:xfrm rot="-5400000">
            <a:off x="4000500" y="5133975"/>
            <a:ext cx="10287000" cy="0"/>
          </a:xfrm>
          <a:prstGeom prst="line">
            <a:avLst/>
          </a:prstGeom>
          <a:ln cap="rnd" w="19050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689623" y="775262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モトヤ刀筆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683911"/>
            <a:ext cx="4039141" cy="1884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9"/>
              </a:lnSpc>
            </a:pPr>
            <a:r>
              <a:rPr lang="en-US" sz="7999" spc="-48">
                <a:solidFill>
                  <a:srgbClr val="000000"/>
                </a:solidFill>
                <a:ea typeface="モトヤ刀筆"/>
              </a:rPr>
              <a:t>改善結果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695325"/>
            <a:ext cx="15590520" cy="3665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4000" spc="37">
                <a:solidFill>
                  <a:srgbClr val="000000"/>
                </a:solidFill>
                <a:latin typeface="ロダン Medium"/>
                <a:ea typeface="ロダン Medium"/>
              </a:rPr>
              <a:t>512x512画像と100個水滴</a:t>
            </a:r>
          </a:p>
          <a:p>
            <a:pPr algn="l">
              <a:lnSpc>
                <a:spcPts val="4320"/>
              </a:lnSpc>
            </a:pPr>
          </a:p>
          <a:p>
            <a:pPr algn="l">
              <a:lnSpc>
                <a:spcPts val="4320"/>
              </a:lnSpc>
            </a:pPr>
          </a:p>
          <a:p>
            <a:pPr algn="l">
              <a:lnSpc>
                <a:spcPts val="4320"/>
              </a:lnSpc>
            </a:pPr>
          </a:p>
          <a:p>
            <a:pPr algn="l">
              <a:lnSpc>
                <a:spcPts val="4320"/>
              </a:lnSpc>
            </a:pPr>
          </a:p>
          <a:p>
            <a:pPr algn="l">
              <a:lnSpc>
                <a:spcPts val="4320"/>
              </a:lnSpc>
            </a:pPr>
            <a:r>
              <a:rPr lang="en-US" sz="4000" spc="37">
                <a:solidFill>
                  <a:srgbClr val="000000"/>
                </a:solidFill>
                <a:latin typeface="ロダン Medium"/>
                <a:ea typeface="ロダン Medium"/>
              </a:rPr>
              <a:t>1024x1024画像と100個水滴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028700" y="1681479"/>
          <a:ext cx="12192000" cy="1657350"/>
        </p:xfrm>
        <a:graphic>
          <a:graphicData uri="http://schemas.openxmlformats.org/drawingml/2006/table">
            <a:tbl>
              <a:tblPr/>
              <a:tblGrid>
                <a:gridCol w="6096000"/>
                <a:gridCol w="6096000"/>
              </a:tblGrid>
              <a:tr h="5524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ea typeface="TT Rounds Condensed"/>
                        </a:rPr>
                        <a:t>生成アルゴリズム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latin typeface="TT Rounds Condensed"/>
                          <a:ea typeface="TT Rounds Condensed"/>
                        </a:rPr>
                        <a:t>実行時間[ms]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</a:tr>
              <a:tr h="5524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ea typeface="TT Rounds Condensed"/>
                        </a:rPr>
                        <a:t>古い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latin typeface="TT Rounds Condensed"/>
                        </a:rPr>
                        <a:t>898 ms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</a:tr>
              <a:tr h="5524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ea typeface="TT Rounds Condensed"/>
                        </a:rPr>
                        <a:t>改善した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latin typeface="TT Rounds Condensed"/>
                        </a:rPr>
                        <a:t>2 ms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</a:tr>
            </a:tbl>
          </a:graphicData>
        </a:graphic>
      </p:graphicFrame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028700" y="4521708"/>
          <a:ext cx="12192000" cy="1657350"/>
        </p:xfrm>
        <a:graphic>
          <a:graphicData uri="http://schemas.openxmlformats.org/drawingml/2006/table">
            <a:tbl>
              <a:tblPr/>
              <a:tblGrid>
                <a:gridCol w="6096000"/>
                <a:gridCol w="6096000"/>
              </a:tblGrid>
              <a:tr h="5524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ea typeface="TT Rounds Condensed"/>
                        </a:rPr>
                        <a:t>生成アルゴリズム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latin typeface="TT Rounds Condensed"/>
                          <a:ea typeface="TT Rounds Condensed"/>
                        </a:rPr>
                        <a:t>実行時間[ms]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</a:tr>
              <a:tr h="5524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ea typeface="TT Rounds Condensed"/>
                        </a:rPr>
                        <a:t>古い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latin typeface="TT Rounds Condensed"/>
                        </a:rPr>
                        <a:t>3631 ms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</a:tr>
              <a:tr h="5524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ea typeface="TT Rounds Condensed"/>
                        </a:rPr>
                        <a:t>改善した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40"/>
                        </a:lnSpc>
                        <a:defRPr/>
                      </a:pPr>
                      <a:r>
                        <a:rPr lang="en-US" sz="2700" spc="25">
                          <a:solidFill>
                            <a:srgbClr val="000000"/>
                          </a:solidFill>
                          <a:latin typeface="TT Rounds Condensed"/>
                        </a:rPr>
                        <a:t>4 ms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33365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</a:tr>
            </a:tbl>
          </a:graphicData>
        </a:graphic>
      </p:graphicFrame>
      <p:sp>
        <p:nvSpPr>
          <p:cNvPr name="AutoShape 6" id="6"/>
          <p:cNvSpPr/>
          <p:nvPr/>
        </p:nvSpPr>
        <p:spPr>
          <a:xfrm>
            <a:off x="-14863" y="7725222"/>
            <a:ext cx="18302863" cy="0"/>
          </a:xfrm>
          <a:prstGeom prst="line">
            <a:avLst/>
          </a:prstGeom>
          <a:ln cap="flat" w="47625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-5400000">
            <a:off x="15209219" y="7208219"/>
            <a:ext cx="2537965" cy="3619596"/>
            <a:chOff x="0" y="0"/>
            <a:chExt cx="1155980" cy="164863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55980" cy="1648636"/>
            </a:xfrm>
            <a:custGeom>
              <a:avLst/>
              <a:gdLst/>
              <a:ahLst/>
              <a:cxnLst/>
              <a:rect r="r" b="b" t="t" l="l"/>
              <a:pathLst>
                <a:path h="1648636" w="1155980">
                  <a:moveTo>
                    <a:pt x="0" y="0"/>
                  </a:moveTo>
                  <a:lnTo>
                    <a:pt x="1155980" y="0"/>
                  </a:lnTo>
                  <a:lnTo>
                    <a:pt x="1155980" y="1648636"/>
                  </a:lnTo>
                  <a:lnTo>
                    <a:pt x="0" y="1648636"/>
                  </a:lnTo>
                  <a:close/>
                </a:path>
              </a:pathLst>
            </a:custGeom>
            <a:solidFill>
              <a:srgbClr val="1D213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57175"/>
              <a:ext cx="1155980" cy="19058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V="true">
            <a:off x="14677929" y="0"/>
            <a:ext cx="0" cy="10287000"/>
          </a:xfrm>
          <a:prstGeom prst="line">
            <a:avLst/>
          </a:prstGeom>
          <a:ln cap="rnd" w="19050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36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430959" cy="10287000"/>
            <a:chOff x="0" y="0"/>
            <a:chExt cx="248387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387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83874">
                  <a:moveTo>
                    <a:pt x="0" y="0"/>
                  </a:moveTo>
                  <a:lnTo>
                    <a:pt x="2483874" y="0"/>
                  </a:lnTo>
                  <a:lnTo>
                    <a:pt x="248387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9EAE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57175"/>
              <a:ext cx="2483874" cy="29665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54125" y="2471034"/>
            <a:ext cx="4039141" cy="1884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9"/>
              </a:lnSpc>
            </a:pPr>
            <a:r>
              <a:rPr lang="en-US" sz="7999" spc="-48">
                <a:solidFill>
                  <a:srgbClr val="E9EAEC"/>
                </a:solidFill>
                <a:ea typeface="モトヤ刀筆"/>
              </a:rPr>
              <a:t>改善結果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713777" y="1281870"/>
            <a:ext cx="7590772" cy="7723260"/>
          </a:xfrm>
          <a:custGeom>
            <a:avLst/>
            <a:gdLst/>
            <a:ahLst/>
            <a:cxnLst/>
            <a:rect r="r" b="b" t="t" l="l"/>
            <a:pathLst>
              <a:path h="7723260" w="7590772">
                <a:moveTo>
                  <a:pt x="0" y="0"/>
                </a:moveTo>
                <a:lnTo>
                  <a:pt x="7590772" y="0"/>
                </a:lnTo>
                <a:lnTo>
                  <a:pt x="7590772" y="7723260"/>
                </a:lnTo>
                <a:lnTo>
                  <a:pt x="0" y="7723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54125" y="4873607"/>
            <a:ext cx="7005175" cy="1790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77" indent="-345439" lvl="1">
              <a:lnSpc>
                <a:spcPts val="3839"/>
              </a:lnSpc>
              <a:buFont typeface="Arial"/>
              <a:buChar char="•"/>
            </a:pPr>
            <a:r>
              <a:rPr lang="en-US" sz="3199" spc="29">
                <a:solidFill>
                  <a:srgbClr val="E9EAEC"/>
                </a:solidFill>
                <a:ea typeface="ロダン Semi-Bold"/>
              </a:rPr>
              <a:t>マップ</a:t>
            </a:r>
            <a:r>
              <a:rPr lang="en-US" sz="3199" spc="29">
                <a:solidFill>
                  <a:srgbClr val="E9EAEC"/>
                </a:solidFill>
                <a:ea typeface="ロダン Semi-Bold"/>
              </a:rPr>
              <a:t>の解像度を上げることで、よりきれいな形の円を得る表示することができた。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700818" y="2106541"/>
            <a:ext cx="2984862" cy="3036959"/>
          </a:xfrm>
          <a:custGeom>
            <a:avLst/>
            <a:gdLst/>
            <a:ahLst/>
            <a:cxnLst/>
            <a:rect r="r" b="b" t="t" l="l"/>
            <a:pathLst>
              <a:path h="3036959" w="2984862">
                <a:moveTo>
                  <a:pt x="0" y="0"/>
                </a:moveTo>
                <a:lnTo>
                  <a:pt x="2984862" y="0"/>
                </a:lnTo>
                <a:lnTo>
                  <a:pt x="2984862" y="3036959"/>
                </a:lnTo>
                <a:lnTo>
                  <a:pt x="0" y="30369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586" t="-106856" r="-627544" b="-543275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2082105" y="2946247"/>
            <a:ext cx="618527" cy="13706"/>
          </a:xfrm>
          <a:prstGeom prst="line">
            <a:avLst/>
          </a:prstGeom>
          <a:ln cap="flat" w="66675">
            <a:solidFill>
              <a:srgbClr val="E9EAEC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0" id="10"/>
          <p:cNvGrpSpPr/>
          <p:nvPr/>
        </p:nvGrpSpPr>
        <p:grpSpPr>
          <a:xfrm rot="0">
            <a:off x="844064" y="2416477"/>
            <a:ext cx="1238041" cy="1059541"/>
            <a:chOff x="0" y="0"/>
            <a:chExt cx="890523" cy="76212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90523" cy="762128"/>
            </a:xfrm>
            <a:custGeom>
              <a:avLst/>
              <a:gdLst/>
              <a:ahLst/>
              <a:cxnLst/>
              <a:rect r="r" b="b" t="t" l="l"/>
              <a:pathLst>
                <a:path h="762128" w="890523">
                  <a:moveTo>
                    <a:pt x="445262" y="0"/>
                  </a:moveTo>
                  <a:cubicBezTo>
                    <a:pt x="199350" y="0"/>
                    <a:pt x="0" y="170608"/>
                    <a:pt x="0" y="381064"/>
                  </a:cubicBezTo>
                  <a:cubicBezTo>
                    <a:pt x="0" y="591520"/>
                    <a:pt x="199350" y="762128"/>
                    <a:pt x="445262" y="762128"/>
                  </a:cubicBezTo>
                  <a:cubicBezTo>
                    <a:pt x="691173" y="762128"/>
                    <a:pt x="890523" y="591520"/>
                    <a:pt x="890523" y="381064"/>
                  </a:cubicBezTo>
                  <a:cubicBezTo>
                    <a:pt x="890523" y="170608"/>
                    <a:pt x="691173" y="0"/>
                    <a:pt x="4452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sq">
              <a:solidFill>
                <a:srgbClr val="E9EAEC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83487" y="4775"/>
              <a:ext cx="723550" cy="6859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>
            <a:off x="10254125" y="4768832"/>
            <a:ext cx="5617996" cy="0"/>
          </a:xfrm>
          <a:prstGeom prst="line">
            <a:avLst/>
          </a:prstGeom>
          <a:ln cap="flat" w="38100">
            <a:solidFill>
              <a:srgbClr val="E9EAEC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023702"/>
            <a:ext cx="18267368" cy="0"/>
          </a:xfrm>
          <a:prstGeom prst="line">
            <a:avLst/>
          </a:prstGeom>
          <a:ln cap="flat" w="38100">
            <a:solidFill>
              <a:srgbClr val="BFC0C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261995" y="2964263"/>
            <a:ext cx="3777084" cy="3569344"/>
          </a:xfrm>
          <a:custGeom>
            <a:avLst/>
            <a:gdLst/>
            <a:ahLst/>
            <a:cxnLst/>
            <a:rect r="r" b="b" t="t" l="l"/>
            <a:pathLst>
              <a:path h="3569344" w="3777084">
                <a:moveTo>
                  <a:pt x="0" y="0"/>
                </a:moveTo>
                <a:lnTo>
                  <a:pt x="3777084" y="0"/>
                </a:lnTo>
                <a:lnTo>
                  <a:pt x="3777084" y="3569345"/>
                </a:lnTo>
                <a:lnTo>
                  <a:pt x="0" y="35693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66800" y="6848474"/>
            <a:ext cx="9705959" cy="2409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900"/>
              </a:lnSpc>
              <a:spcBef>
                <a:spcPct val="0"/>
              </a:spcBef>
            </a:pPr>
            <a:r>
              <a:rPr lang="en-US" sz="11000" spc="-67" strike="noStrike" u="none">
                <a:solidFill>
                  <a:srgbClr val="000000"/>
                </a:solidFill>
                <a:ea typeface="モトヤ刀筆"/>
              </a:rPr>
              <a:t>目次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66800" y="1030147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モトヤ刀筆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38384" y="1430197"/>
            <a:ext cx="8020916" cy="7352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073"/>
              </a:lnSpc>
            </a:pPr>
            <a:r>
              <a:rPr lang="en-US" sz="4708">
                <a:solidFill>
                  <a:srgbClr val="000000"/>
                </a:solidFill>
                <a:latin typeface="ロダン Medium"/>
                <a:ea typeface="ロダン Medium"/>
              </a:rPr>
              <a:t>実行環境   03</a:t>
            </a:r>
          </a:p>
          <a:p>
            <a:pPr algn="r">
              <a:lnSpc>
                <a:spcPts val="6073"/>
              </a:lnSpc>
            </a:pPr>
            <a:r>
              <a:rPr lang="en-US" sz="4708">
                <a:solidFill>
                  <a:srgbClr val="000000"/>
                </a:solidFill>
                <a:latin typeface="ロダン Medium"/>
                <a:ea typeface="ロダン Medium"/>
              </a:rPr>
              <a:t>シミュレーションの流れ   04</a:t>
            </a:r>
          </a:p>
          <a:p>
            <a:pPr algn="r">
              <a:lnSpc>
                <a:spcPts val="6073"/>
              </a:lnSpc>
            </a:pPr>
            <a:r>
              <a:rPr lang="en-US" sz="4708">
                <a:solidFill>
                  <a:srgbClr val="000000"/>
                </a:solidFill>
                <a:latin typeface="ロダン Medium"/>
                <a:ea typeface="ロダン Medium"/>
              </a:rPr>
              <a:t>パーティクルシステム   05</a:t>
            </a:r>
          </a:p>
          <a:p>
            <a:pPr algn="r">
              <a:lnSpc>
                <a:spcPts val="6073"/>
              </a:lnSpc>
            </a:pPr>
            <a:r>
              <a:rPr lang="en-US" sz="4708">
                <a:solidFill>
                  <a:srgbClr val="000000"/>
                </a:solidFill>
                <a:latin typeface="ロダン Medium"/>
                <a:ea typeface="ロダン Medium"/>
              </a:rPr>
              <a:t>ハイトマップ   06</a:t>
            </a:r>
          </a:p>
          <a:p>
            <a:pPr algn="r">
              <a:lnSpc>
                <a:spcPts val="6073"/>
              </a:lnSpc>
            </a:pPr>
            <a:r>
              <a:rPr lang="en-US" sz="4708">
                <a:solidFill>
                  <a:srgbClr val="000000"/>
                </a:solidFill>
                <a:latin typeface="ロダン Medium"/>
                <a:ea typeface="ロダン Medium"/>
              </a:rPr>
              <a:t>IDマップ   07</a:t>
            </a:r>
          </a:p>
          <a:p>
            <a:pPr algn="r">
              <a:lnSpc>
                <a:spcPts val="6073"/>
              </a:lnSpc>
            </a:pPr>
            <a:r>
              <a:rPr lang="en-US" sz="4708">
                <a:solidFill>
                  <a:srgbClr val="000000"/>
                </a:solidFill>
                <a:latin typeface="ロダン Medium"/>
                <a:ea typeface="ロダン Medium"/>
              </a:rPr>
              <a:t>法線マップ   08</a:t>
            </a:r>
          </a:p>
          <a:p>
            <a:pPr algn="r">
              <a:lnSpc>
                <a:spcPts val="6073"/>
              </a:lnSpc>
            </a:pPr>
            <a:r>
              <a:rPr lang="en-US" sz="4708">
                <a:solidFill>
                  <a:srgbClr val="000000"/>
                </a:solidFill>
                <a:latin typeface="ロダン Medium"/>
                <a:ea typeface="ロダン Medium"/>
              </a:rPr>
              <a:t>環境マップ   10</a:t>
            </a:r>
          </a:p>
          <a:p>
            <a:pPr algn="r">
              <a:lnSpc>
                <a:spcPts val="6073"/>
              </a:lnSpc>
            </a:pPr>
            <a:r>
              <a:rPr lang="en-US" sz="4708">
                <a:solidFill>
                  <a:srgbClr val="000000"/>
                </a:solidFill>
                <a:latin typeface="ロダン Medium"/>
                <a:ea typeface="ロダン Medium"/>
              </a:rPr>
              <a:t>進捗状況   11</a:t>
            </a:r>
          </a:p>
          <a:p>
            <a:pPr algn="r">
              <a:lnSpc>
                <a:spcPts val="6073"/>
              </a:lnSpc>
            </a:pPr>
            <a:r>
              <a:rPr lang="en-US" sz="4708">
                <a:solidFill>
                  <a:srgbClr val="000000"/>
                </a:solidFill>
                <a:latin typeface="ロダン Medium"/>
                <a:ea typeface="ロダン Medium"/>
              </a:rPr>
              <a:t>今後の課題   12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038905"/>
            <a:ext cx="5270895" cy="1847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49"/>
              </a:lnSpc>
              <a:spcBef>
                <a:spcPct val="0"/>
              </a:spcBef>
            </a:pPr>
            <a:r>
              <a:rPr lang="en-US" sz="8499" spc="-51" strike="noStrike" u="none">
                <a:solidFill>
                  <a:srgbClr val="000000"/>
                </a:solidFill>
                <a:ea typeface="モトヤゴシック w"/>
              </a:rPr>
              <a:t>実行環境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223820" y="3373755"/>
            <a:ext cx="9868926" cy="3091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5" indent="-421003" lvl="1">
              <a:lnSpc>
                <a:spcPts val="5459"/>
              </a:lnSpc>
              <a:buFont typeface="Arial"/>
              <a:buChar char="•"/>
            </a:pPr>
            <a:r>
              <a:rPr lang="en-US" sz="3899" spc="36" strike="noStrike" u="none">
                <a:solidFill>
                  <a:srgbClr val="000000"/>
                </a:solidFill>
                <a:latin typeface="ユトリロ Bold"/>
              </a:rPr>
              <a:t>Ubuntu 22.04.3 LTS</a:t>
            </a:r>
          </a:p>
          <a:p>
            <a:pPr algn="l" marL="842005" indent="-421003" lvl="1">
              <a:lnSpc>
                <a:spcPts val="5459"/>
              </a:lnSpc>
              <a:buFont typeface="Arial"/>
              <a:buChar char="•"/>
            </a:pPr>
            <a:r>
              <a:rPr lang="en-US" sz="3899" spc="36" strike="noStrike" u="none">
                <a:solidFill>
                  <a:srgbClr val="000000"/>
                </a:solidFill>
                <a:latin typeface="ユトリロ Bold"/>
              </a:rPr>
              <a:t>AMD Ryzen 5 5600X 6-Core 3.70 GHz</a:t>
            </a:r>
          </a:p>
          <a:p>
            <a:pPr algn="l" marL="842005" indent="-421003" lvl="1">
              <a:lnSpc>
                <a:spcPts val="5459"/>
              </a:lnSpc>
              <a:buFont typeface="Arial"/>
              <a:buChar char="•"/>
            </a:pPr>
            <a:r>
              <a:rPr lang="en-US" sz="3899" spc="36" strike="noStrike" u="none">
                <a:solidFill>
                  <a:srgbClr val="000000"/>
                </a:solidFill>
                <a:latin typeface="ユトリロ Bold"/>
              </a:rPr>
              <a:t>16.0 GB</a:t>
            </a:r>
          </a:p>
          <a:p>
            <a:pPr algn="l" marL="842005" indent="-421003" lvl="1">
              <a:lnSpc>
                <a:spcPts val="5459"/>
              </a:lnSpc>
              <a:buFont typeface="Arial"/>
              <a:buChar char="•"/>
            </a:pPr>
            <a:r>
              <a:rPr lang="en-US" sz="3899" spc="36" strike="noStrike" u="none">
                <a:solidFill>
                  <a:srgbClr val="000000"/>
                </a:solidFill>
                <a:latin typeface="ユトリロ Bold"/>
              </a:rPr>
              <a:t>g++ 11.4.0</a:t>
            </a:r>
          </a:p>
        </p:txBody>
      </p:sp>
      <p:sp>
        <p:nvSpPr>
          <p:cNvPr name="AutoShape 4" id="4"/>
          <p:cNvSpPr/>
          <p:nvPr/>
        </p:nvSpPr>
        <p:spPr>
          <a:xfrm>
            <a:off x="0" y="704643"/>
            <a:ext cx="18288049" cy="9525"/>
          </a:xfrm>
          <a:prstGeom prst="line">
            <a:avLst/>
          </a:prstGeom>
          <a:ln cap="flat" w="19050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6908964" y="0"/>
            <a:ext cx="0" cy="10395005"/>
          </a:xfrm>
          <a:prstGeom prst="line">
            <a:avLst/>
          </a:prstGeom>
          <a:ln cap="flat" w="19050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66800" y="1030147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モトヤ刀筆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36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700" y="0"/>
            <a:ext cx="10769600" cy="10287000"/>
            <a:chOff x="0" y="0"/>
            <a:chExt cx="283643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6438" cy="2709333"/>
            </a:xfrm>
            <a:custGeom>
              <a:avLst/>
              <a:gdLst/>
              <a:ahLst/>
              <a:cxnLst/>
              <a:rect r="r" b="b" t="t" l="l"/>
              <a:pathLst>
                <a:path h="2709333" w="2836438">
                  <a:moveTo>
                    <a:pt x="0" y="0"/>
                  </a:moveTo>
                  <a:lnTo>
                    <a:pt x="2836438" y="0"/>
                  </a:lnTo>
                  <a:lnTo>
                    <a:pt x="28364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9EAE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836438" cy="2776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525854" y="3915790"/>
            <a:ext cx="5962650" cy="2026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26"/>
              </a:lnSpc>
              <a:spcBef>
                <a:spcPct val="0"/>
              </a:spcBef>
            </a:pPr>
            <a:r>
              <a:rPr lang="en-US" sz="5800" u="none">
                <a:solidFill>
                  <a:srgbClr val="FEFEFE"/>
                </a:solidFill>
                <a:ea typeface="モトヤ刀筆"/>
              </a:rPr>
              <a:t>シミュレーションの流れ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478283" y="670611"/>
            <a:ext cx="9816414" cy="8945779"/>
          </a:xfrm>
          <a:custGeom>
            <a:avLst/>
            <a:gdLst/>
            <a:ahLst/>
            <a:cxnLst/>
            <a:rect r="r" b="b" t="t" l="l"/>
            <a:pathLst>
              <a:path h="8945779" w="9816414">
                <a:moveTo>
                  <a:pt x="0" y="0"/>
                </a:moveTo>
                <a:lnTo>
                  <a:pt x="9816415" y="0"/>
                </a:lnTo>
                <a:lnTo>
                  <a:pt x="9816415" y="8945778"/>
                </a:lnTo>
                <a:lnTo>
                  <a:pt x="0" y="8945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78283" y="220911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モトヤ刀筆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2564073" y="1752337"/>
            <a:ext cx="4339627" cy="7232712"/>
            <a:chOff x="0" y="0"/>
            <a:chExt cx="381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1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810000">
                  <a:moveTo>
                    <a:pt x="2794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2794000" y="0"/>
                  </a:lnTo>
                  <a:cubicBezTo>
                    <a:pt x="3355340" y="0"/>
                    <a:pt x="3810000" y="454660"/>
                    <a:pt x="3810000" y="1016000"/>
                  </a:cubicBezTo>
                  <a:lnTo>
                    <a:pt x="3810000" y="5334000"/>
                  </a:lnTo>
                  <a:cubicBezTo>
                    <a:pt x="3810000" y="5895340"/>
                    <a:pt x="3355340" y="6350000"/>
                    <a:pt x="27940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65934" t="0" r="-2564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 flipV="true">
            <a:off x="1752632" y="1038225"/>
            <a:ext cx="16547433" cy="0"/>
          </a:xfrm>
          <a:prstGeom prst="line">
            <a:avLst/>
          </a:prstGeom>
          <a:ln cap="flat" w="19050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9122074" y="4794978"/>
            <a:ext cx="1808548" cy="2153033"/>
          </a:xfrm>
          <a:custGeom>
            <a:avLst/>
            <a:gdLst/>
            <a:ahLst/>
            <a:cxnLst/>
            <a:rect r="r" b="b" t="t" l="l"/>
            <a:pathLst>
              <a:path h="2153033" w="1808548">
                <a:moveTo>
                  <a:pt x="0" y="0"/>
                </a:moveTo>
                <a:lnTo>
                  <a:pt x="1808548" y="0"/>
                </a:lnTo>
                <a:lnTo>
                  <a:pt x="1808548" y="2153033"/>
                </a:lnTo>
                <a:lnTo>
                  <a:pt x="0" y="2153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808" t="-691035" r="-3330863" b="-2529017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930622" y="5871495"/>
            <a:ext cx="4561898" cy="629790"/>
          </a:xfrm>
          <a:prstGeom prst="line">
            <a:avLst/>
          </a:prstGeom>
          <a:ln cap="rnd" w="76200">
            <a:solidFill>
              <a:srgbClr val="FAD02C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857059" y="3911117"/>
            <a:ext cx="3085073" cy="3085073"/>
          </a:xfrm>
          <a:custGeom>
            <a:avLst/>
            <a:gdLst/>
            <a:ahLst/>
            <a:cxnLst/>
            <a:rect r="r" b="b" t="t" l="l"/>
            <a:pathLst>
              <a:path h="3085073" w="3085073">
                <a:moveTo>
                  <a:pt x="0" y="0"/>
                </a:moveTo>
                <a:lnTo>
                  <a:pt x="3085073" y="0"/>
                </a:lnTo>
                <a:lnTo>
                  <a:pt x="3085073" y="3085074"/>
                </a:lnTo>
                <a:lnTo>
                  <a:pt x="0" y="30850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5108061" y="7652861"/>
            <a:ext cx="7109906" cy="2117505"/>
            <a:chOff x="0" y="0"/>
            <a:chExt cx="1872568" cy="5576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72568" cy="557697"/>
            </a:xfrm>
            <a:custGeom>
              <a:avLst/>
              <a:gdLst/>
              <a:ahLst/>
              <a:cxnLst/>
              <a:rect r="r" b="b" t="t" l="l"/>
              <a:pathLst>
                <a:path h="557697" w="1872568">
                  <a:moveTo>
                    <a:pt x="55533" y="0"/>
                  </a:moveTo>
                  <a:lnTo>
                    <a:pt x="1817034" y="0"/>
                  </a:lnTo>
                  <a:cubicBezTo>
                    <a:pt x="1847704" y="0"/>
                    <a:pt x="1872568" y="24863"/>
                    <a:pt x="1872568" y="55533"/>
                  </a:cubicBezTo>
                  <a:lnTo>
                    <a:pt x="1872568" y="502163"/>
                  </a:lnTo>
                  <a:cubicBezTo>
                    <a:pt x="1872568" y="532833"/>
                    <a:pt x="1847704" y="557697"/>
                    <a:pt x="1817034" y="557697"/>
                  </a:cubicBezTo>
                  <a:lnTo>
                    <a:pt x="55533" y="557697"/>
                  </a:lnTo>
                  <a:cubicBezTo>
                    <a:pt x="24863" y="557697"/>
                    <a:pt x="0" y="532833"/>
                    <a:pt x="0" y="502163"/>
                  </a:cubicBezTo>
                  <a:lnTo>
                    <a:pt x="0" y="55533"/>
                  </a:lnTo>
                  <a:cubicBezTo>
                    <a:pt x="0" y="24863"/>
                    <a:pt x="24863" y="0"/>
                    <a:pt x="55533" y="0"/>
                  </a:cubicBezTo>
                  <a:close/>
                </a:path>
              </a:pathLst>
            </a:custGeom>
            <a:solidFill>
              <a:srgbClr val="1D213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28625"/>
              <a:ext cx="1872568" cy="986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249"/>
                </a:lnSpc>
              </a:pPr>
              <a:r>
                <a:rPr lang="en-US" sz="3499">
                  <a:solidFill>
                    <a:srgbClr val="FFFFFF"/>
                  </a:solidFill>
                  <a:ea typeface="ロダン Semi-Bold"/>
                </a:rPr>
                <a:t>位置，質量，半径，密度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392666" y="7098390"/>
            <a:ext cx="1267363" cy="1108943"/>
            <a:chOff x="0" y="0"/>
            <a:chExt cx="812800" cy="7112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D213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857059" y="1037962"/>
            <a:ext cx="9588103" cy="185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059"/>
              </a:lnSpc>
            </a:pPr>
            <a:r>
              <a:rPr lang="en-US" sz="7549">
                <a:solidFill>
                  <a:srgbClr val="000000"/>
                </a:solidFill>
                <a:ea typeface="モトヤ刀筆"/>
              </a:rPr>
              <a:t>パーティクルシステム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93155" y="414337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モトヤ刀筆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94686" y="-14287"/>
            <a:ext cx="6172200" cy="6172200"/>
          </a:xfrm>
          <a:custGeom>
            <a:avLst/>
            <a:gdLst/>
            <a:ahLst/>
            <a:cxnLst/>
            <a:rect r="r" b="b" t="t" l="l"/>
            <a:pathLst>
              <a:path h="6172200" w="6172200">
                <a:moveTo>
                  <a:pt x="0" y="0"/>
                </a:moveTo>
                <a:lnTo>
                  <a:pt x="6172200" y="0"/>
                </a:lnTo>
                <a:lnTo>
                  <a:pt x="6172200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32611" y="7113527"/>
            <a:ext cx="6289389" cy="1509453"/>
          </a:xfrm>
          <a:custGeom>
            <a:avLst/>
            <a:gdLst/>
            <a:ahLst/>
            <a:cxnLst/>
            <a:rect r="r" b="b" t="t" l="l"/>
            <a:pathLst>
              <a:path h="1509453" w="6289389">
                <a:moveTo>
                  <a:pt x="0" y="0"/>
                </a:moveTo>
                <a:lnTo>
                  <a:pt x="6289389" y="0"/>
                </a:lnTo>
                <a:lnTo>
                  <a:pt x="6289389" y="1509453"/>
                </a:lnTo>
                <a:lnTo>
                  <a:pt x="0" y="15094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42903" y="1354813"/>
            <a:ext cx="5788561" cy="5788561"/>
            <a:chOff x="0" y="0"/>
            <a:chExt cx="4711700" cy="47117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2700" y="12446"/>
              <a:ext cx="4686300" cy="2343404"/>
            </a:xfrm>
            <a:custGeom>
              <a:avLst/>
              <a:gdLst/>
              <a:ahLst/>
              <a:cxnLst/>
              <a:rect r="r" b="b" t="t" l="l"/>
              <a:pathLst>
                <a:path h="2343404" w="4686300">
                  <a:moveTo>
                    <a:pt x="0" y="2327275"/>
                  </a:moveTo>
                  <a:cubicBezTo>
                    <a:pt x="8890" y="1039368"/>
                    <a:pt x="1055624" y="0"/>
                    <a:pt x="2343658" y="254"/>
                  </a:cubicBezTo>
                  <a:cubicBezTo>
                    <a:pt x="3631692" y="508"/>
                    <a:pt x="4677918" y="1040257"/>
                    <a:pt x="4686300" y="2328291"/>
                  </a:cubicBezTo>
                  <a:lnTo>
                    <a:pt x="2343150" y="2343404"/>
                  </a:lnTo>
                  <a:close/>
                </a:path>
              </a:pathLst>
            </a:custGeom>
            <a:solidFill>
              <a:srgbClr val="E9EAEC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-254"/>
              <a:ext cx="4711700" cy="2368804"/>
            </a:xfrm>
            <a:custGeom>
              <a:avLst/>
              <a:gdLst/>
              <a:ahLst/>
              <a:cxnLst/>
              <a:rect r="r" b="b" t="t" l="l"/>
              <a:pathLst>
                <a:path h="2368804" w="4711700">
                  <a:moveTo>
                    <a:pt x="0" y="2339975"/>
                  </a:moveTo>
                  <a:lnTo>
                    <a:pt x="0" y="2339848"/>
                  </a:lnTo>
                  <a:cubicBezTo>
                    <a:pt x="9017" y="1044956"/>
                    <a:pt x="1061339" y="0"/>
                    <a:pt x="2356358" y="254"/>
                  </a:cubicBezTo>
                  <a:lnTo>
                    <a:pt x="2356358" y="12954"/>
                  </a:lnTo>
                  <a:lnTo>
                    <a:pt x="2356358" y="254"/>
                  </a:lnTo>
                  <a:cubicBezTo>
                    <a:pt x="3651250" y="508"/>
                    <a:pt x="4703318" y="1045972"/>
                    <a:pt x="4711700" y="2340864"/>
                  </a:cubicBezTo>
                  <a:cubicBezTo>
                    <a:pt x="4711700" y="2347849"/>
                    <a:pt x="4706112" y="2353564"/>
                    <a:pt x="4699127" y="2353691"/>
                  </a:cubicBezTo>
                  <a:lnTo>
                    <a:pt x="2355977" y="2368804"/>
                  </a:lnTo>
                  <a:lnTo>
                    <a:pt x="2355850" y="2368804"/>
                  </a:lnTo>
                  <a:lnTo>
                    <a:pt x="12700" y="2352675"/>
                  </a:lnTo>
                  <a:cubicBezTo>
                    <a:pt x="5715" y="2352675"/>
                    <a:pt x="127" y="2346960"/>
                    <a:pt x="127" y="2339975"/>
                  </a:cubicBezTo>
                  <a:moveTo>
                    <a:pt x="25527" y="2339975"/>
                  </a:moveTo>
                  <a:lnTo>
                    <a:pt x="12700" y="2339975"/>
                  </a:lnTo>
                  <a:lnTo>
                    <a:pt x="12827" y="2327275"/>
                  </a:lnTo>
                  <a:lnTo>
                    <a:pt x="2355977" y="2343404"/>
                  </a:lnTo>
                  <a:lnTo>
                    <a:pt x="2355850" y="2356104"/>
                  </a:lnTo>
                  <a:lnTo>
                    <a:pt x="2355723" y="2343404"/>
                  </a:lnTo>
                  <a:lnTo>
                    <a:pt x="4698873" y="2328291"/>
                  </a:lnTo>
                  <a:lnTo>
                    <a:pt x="4699000" y="2340991"/>
                  </a:lnTo>
                  <a:lnTo>
                    <a:pt x="4686300" y="2341118"/>
                  </a:lnTo>
                  <a:cubicBezTo>
                    <a:pt x="4677918" y="1060069"/>
                    <a:pt x="3637280" y="25908"/>
                    <a:pt x="2356358" y="25654"/>
                  </a:cubicBezTo>
                  <a:cubicBezTo>
                    <a:pt x="1075436" y="25400"/>
                    <a:pt x="34290" y="1059053"/>
                    <a:pt x="25400" y="2340102"/>
                  </a:cubicBezTo>
                  <a:lnTo>
                    <a:pt x="12700" y="2339975"/>
                  </a:lnTo>
                  <a:lnTo>
                    <a:pt x="25400" y="2339975"/>
                  </a:lnTo>
                  <a:close/>
                </a:path>
              </a:pathLst>
            </a:custGeom>
            <a:solidFill>
              <a:srgbClr val="FAD02C"/>
            </a:solidFill>
          </p:spPr>
        </p:sp>
      </p:grpSp>
      <p:sp>
        <p:nvSpPr>
          <p:cNvPr name="AutoShape 7" id="7"/>
          <p:cNvSpPr/>
          <p:nvPr/>
        </p:nvSpPr>
        <p:spPr>
          <a:xfrm>
            <a:off x="4629382" y="4249093"/>
            <a:ext cx="1868547" cy="15603"/>
          </a:xfrm>
          <a:prstGeom prst="line">
            <a:avLst/>
          </a:prstGeom>
          <a:ln cap="rnd" w="19050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6482326" y="2037425"/>
            <a:ext cx="15603" cy="2227271"/>
          </a:xfrm>
          <a:prstGeom prst="line">
            <a:avLst/>
          </a:prstGeom>
          <a:ln cap="rnd" w="19050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H="true">
            <a:off x="4629382" y="2037422"/>
            <a:ext cx="1868547" cy="2227273"/>
          </a:xfrm>
          <a:prstGeom prst="line">
            <a:avLst/>
          </a:prstGeom>
          <a:ln cap="rnd" w="19050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6267308" y="3735433"/>
            <a:ext cx="445639" cy="1099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7"/>
              </a:lnSpc>
            </a:pPr>
            <a:r>
              <a:rPr lang="en-US" sz="4422" spc="41">
                <a:solidFill>
                  <a:srgbClr val="333652"/>
                </a:solidFill>
                <a:latin typeface="モトヤゴシック w"/>
              </a:rPr>
              <a:t>P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614953" y="2029621"/>
            <a:ext cx="288643" cy="2227138"/>
            <a:chOff x="0" y="0"/>
            <a:chExt cx="234946" cy="18128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34950" cy="1812798"/>
            </a:xfrm>
            <a:custGeom>
              <a:avLst/>
              <a:gdLst/>
              <a:ahLst/>
              <a:cxnLst/>
              <a:rect r="r" b="b" t="t" l="l"/>
              <a:pathLst>
                <a:path h="1812798" w="234950">
                  <a:moveTo>
                    <a:pt x="6350" y="1800098"/>
                  </a:moveTo>
                  <a:cubicBezTo>
                    <a:pt x="64643" y="1800098"/>
                    <a:pt x="106807" y="1792097"/>
                    <a:pt x="111506" y="1785747"/>
                  </a:cubicBezTo>
                  <a:cubicBezTo>
                    <a:pt x="111506" y="1785747"/>
                    <a:pt x="111125" y="1786255"/>
                    <a:pt x="111125" y="1787017"/>
                  </a:cubicBezTo>
                  <a:lnTo>
                    <a:pt x="117475" y="1787017"/>
                  </a:lnTo>
                  <a:lnTo>
                    <a:pt x="111125" y="1787017"/>
                  </a:lnTo>
                  <a:lnTo>
                    <a:pt x="111125" y="925830"/>
                  </a:lnTo>
                  <a:lnTo>
                    <a:pt x="117475" y="925830"/>
                  </a:lnTo>
                  <a:lnTo>
                    <a:pt x="111125" y="925830"/>
                  </a:lnTo>
                  <a:cubicBezTo>
                    <a:pt x="111125" y="923290"/>
                    <a:pt x="112014" y="921258"/>
                    <a:pt x="113284" y="919607"/>
                  </a:cubicBezTo>
                  <a:cubicBezTo>
                    <a:pt x="122682" y="906780"/>
                    <a:pt x="173863" y="900049"/>
                    <a:pt x="228600" y="900049"/>
                  </a:cubicBezTo>
                  <a:lnTo>
                    <a:pt x="228600" y="906399"/>
                  </a:lnTo>
                  <a:lnTo>
                    <a:pt x="228600" y="912749"/>
                  </a:lnTo>
                  <a:cubicBezTo>
                    <a:pt x="173863" y="912749"/>
                    <a:pt x="122682" y="906018"/>
                    <a:pt x="113284" y="893191"/>
                  </a:cubicBezTo>
                  <a:cubicBezTo>
                    <a:pt x="112014" y="891540"/>
                    <a:pt x="111125" y="889381"/>
                    <a:pt x="111125" y="886968"/>
                  </a:cubicBezTo>
                  <a:lnTo>
                    <a:pt x="117475" y="886968"/>
                  </a:lnTo>
                  <a:lnTo>
                    <a:pt x="111125" y="886968"/>
                  </a:lnTo>
                  <a:lnTo>
                    <a:pt x="111125" y="25781"/>
                  </a:lnTo>
                  <a:lnTo>
                    <a:pt x="117475" y="25781"/>
                  </a:lnTo>
                  <a:lnTo>
                    <a:pt x="111125" y="25781"/>
                  </a:lnTo>
                  <a:lnTo>
                    <a:pt x="117475" y="25781"/>
                  </a:lnTo>
                  <a:lnTo>
                    <a:pt x="111125" y="25781"/>
                  </a:lnTo>
                  <a:cubicBezTo>
                    <a:pt x="111125" y="26543"/>
                    <a:pt x="111379" y="27051"/>
                    <a:pt x="111506" y="27051"/>
                  </a:cubicBezTo>
                  <a:cubicBezTo>
                    <a:pt x="106807" y="20701"/>
                    <a:pt x="64643" y="12700"/>
                    <a:pt x="6350" y="12700"/>
                  </a:cubicBezTo>
                  <a:lnTo>
                    <a:pt x="6350" y="6350"/>
                  </a:lnTo>
                  <a:lnTo>
                    <a:pt x="12700" y="6350"/>
                  </a:lnTo>
                  <a:lnTo>
                    <a:pt x="12700" y="1806448"/>
                  </a:lnTo>
                  <a:lnTo>
                    <a:pt x="6350" y="1806448"/>
                  </a:lnTo>
                  <a:lnTo>
                    <a:pt x="6350" y="1800098"/>
                  </a:lnTo>
                  <a:moveTo>
                    <a:pt x="6350" y="1812798"/>
                  </a:moveTo>
                  <a:cubicBezTo>
                    <a:pt x="4699" y="1812798"/>
                    <a:pt x="3048" y="1812163"/>
                    <a:pt x="1905" y="1810893"/>
                  </a:cubicBezTo>
                  <a:cubicBezTo>
                    <a:pt x="762" y="1809623"/>
                    <a:pt x="0" y="1808099"/>
                    <a:pt x="0" y="1806448"/>
                  </a:cubicBezTo>
                  <a:lnTo>
                    <a:pt x="0" y="6350"/>
                  </a:lnTo>
                  <a:cubicBezTo>
                    <a:pt x="0" y="2794"/>
                    <a:pt x="2794" y="0"/>
                    <a:pt x="6350" y="0"/>
                  </a:cubicBezTo>
                  <a:cubicBezTo>
                    <a:pt x="61087" y="0"/>
                    <a:pt x="112268" y="6731"/>
                    <a:pt x="121666" y="19558"/>
                  </a:cubicBezTo>
                  <a:cubicBezTo>
                    <a:pt x="122936" y="21209"/>
                    <a:pt x="123825" y="23368"/>
                    <a:pt x="123825" y="25781"/>
                  </a:cubicBezTo>
                  <a:lnTo>
                    <a:pt x="123825" y="886968"/>
                  </a:lnTo>
                  <a:cubicBezTo>
                    <a:pt x="123825" y="886206"/>
                    <a:pt x="123571" y="885698"/>
                    <a:pt x="123444" y="885698"/>
                  </a:cubicBezTo>
                  <a:cubicBezTo>
                    <a:pt x="128016" y="892048"/>
                    <a:pt x="170180" y="900049"/>
                    <a:pt x="228600" y="900049"/>
                  </a:cubicBezTo>
                  <a:cubicBezTo>
                    <a:pt x="232156" y="900049"/>
                    <a:pt x="234950" y="902843"/>
                    <a:pt x="234950" y="906399"/>
                  </a:cubicBezTo>
                  <a:cubicBezTo>
                    <a:pt x="234950" y="909955"/>
                    <a:pt x="232156" y="912749"/>
                    <a:pt x="228600" y="912749"/>
                  </a:cubicBezTo>
                  <a:cubicBezTo>
                    <a:pt x="170307" y="912749"/>
                    <a:pt x="128143" y="920750"/>
                    <a:pt x="123444" y="927100"/>
                  </a:cubicBezTo>
                  <a:cubicBezTo>
                    <a:pt x="123444" y="927100"/>
                    <a:pt x="123825" y="926592"/>
                    <a:pt x="123825" y="925830"/>
                  </a:cubicBezTo>
                  <a:lnTo>
                    <a:pt x="123825" y="1787017"/>
                  </a:lnTo>
                  <a:cubicBezTo>
                    <a:pt x="123825" y="1789557"/>
                    <a:pt x="122936" y="1791589"/>
                    <a:pt x="121666" y="1793240"/>
                  </a:cubicBezTo>
                  <a:cubicBezTo>
                    <a:pt x="112268" y="1806067"/>
                    <a:pt x="61087" y="1812798"/>
                    <a:pt x="6350" y="1812798"/>
                  </a:cubicBezTo>
                  <a:close/>
                </a:path>
              </a:pathLst>
            </a:custGeom>
            <a:solidFill>
              <a:srgbClr val="333652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6350" y="0"/>
              <a:ext cx="228600" cy="1812798"/>
            </a:xfrm>
            <a:custGeom>
              <a:avLst/>
              <a:gdLst/>
              <a:ahLst/>
              <a:cxnLst/>
              <a:rect r="r" b="b" t="t" l="l"/>
              <a:pathLst>
                <a:path h="1812798" w="228600">
                  <a:moveTo>
                    <a:pt x="0" y="1800098"/>
                  </a:moveTo>
                  <a:cubicBezTo>
                    <a:pt x="58293" y="1800098"/>
                    <a:pt x="100457" y="1792097"/>
                    <a:pt x="105156" y="1785747"/>
                  </a:cubicBezTo>
                  <a:cubicBezTo>
                    <a:pt x="105156" y="1785747"/>
                    <a:pt x="104775" y="1786255"/>
                    <a:pt x="104775" y="1787017"/>
                  </a:cubicBezTo>
                  <a:lnTo>
                    <a:pt x="111125" y="1787017"/>
                  </a:lnTo>
                  <a:lnTo>
                    <a:pt x="104775" y="1787017"/>
                  </a:lnTo>
                  <a:lnTo>
                    <a:pt x="104775" y="925830"/>
                  </a:lnTo>
                  <a:lnTo>
                    <a:pt x="111125" y="925830"/>
                  </a:lnTo>
                  <a:lnTo>
                    <a:pt x="104775" y="925830"/>
                  </a:lnTo>
                  <a:cubicBezTo>
                    <a:pt x="104775" y="923290"/>
                    <a:pt x="105664" y="921258"/>
                    <a:pt x="106934" y="919607"/>
                  </a:cubicBezTo>
                  <a:cubicBezTo>
                    <a:pt x="116332" y="906780"/>
                    <a:pt x="167513" y="900049"/>
                    <a:pt x="222250" y="900049"/>
                  </a:cubicBezTo>
                  <a:lnTo>
                    <a:pt x="222250" y="906399"/>
                  </a:lnTo>
                  <a:lnTo>
                    <a:pt x="222250" y="912749"/>
                  </a:lnTo>
                  <a:cubicBezTo>
                    <a:pt x="167513" y="912749"/>
                    <a:pt x="116332" y="906018"/>
                    <a:pt x="106934" y="893191"/>
                  </a:cubicBezTo>
                  <a:cubicBezTo>
                    <a:pt x="105664" y="891540"/>
                    <a:pt x="104775" y="889381"/>
                    <a:pt x="104775" y="886968"/>
                  </a:cubicBezTo>
                  <a:lnTo>
                    <a:pt x="111125" y="886968"/>
                  </a:lnTo>
                  <a:lnTo>
                    <a:pt x="104775" y="886968"/>
                  </a:lnTo>
                  <a:lnTo>
                    <a:pt x="104775" y="25781"/>
                  </a:lnTo>
                  <a:lnTo>
                    <a:pt x="111125" y="25781"/>
                  </a:lnTo>
                  <a:lnTo>
                    <a:pt x="104775" y="25781"/>
                  </a:lnTo>
                  <a:lnTo>
                    <a:pt x="111125" y="25781"/>
                  </a:lnTo>
                  <a:lnTo>
                    <a:pt x="104775" y="25781"/>
                  </a:lnTo>
                  <a:cubicBezTo>
                    <a:pt x="104775" y="26543"/>
                    <a:pt x="105029" y="27051"/>
                    <a:pt x="105156" y="27051"/>
                  </a:cubicBezTo>
                  <a:cubicBezTo>
                    <a:pt x="100457" y="20701"/>
                    <a:pt x="58293" y="12700"/>
                    <a:pt x="0" y="12700"/>
                  </a:cubicBezTo>
                  <a:lnTo>
                    <a:pt x="0" y="0"/>
                  </a:lnTo>
                  <a:cubicBezTo>
                    <a:pt x="54737" y="0"/>
                    <a:pt x="105918" y="6731"/>
                    <a:pt x="115316" y="19558"/>
                  </a:cubicBezTo>
                  <a:cubicBezTo>
                    <a:pt x="116586" y="21209"/>
                    <a:pt x="117475" y="23368"/>
                    <a:pt x="117475" y="25781"/>
                  </a:cubicBezTo>
                  <a:lnTo>
                    <a:pt x="117475" y="886968"/>
                  </a:lnTo>
                  <a:cubicBezTo>
                    <a:pt x="117475" y="886206"/>
                    <a:pt x="117221" y="885698"/>
                    <a:pt x="117094" y="885698"/>
                  </a:cubicBezTo>
                  <a:cubicBezTo>
                    <a:pt x="121666" y="892048"/>
                    <a:pt x="163830" y="900049"/>
                    <a:pt x="222250" y="900049"/>
                  </a:cubicBezTo>
                  <a:cubicBezTo>
                    <a:pt x="225806" y="900049"/>
                    <a:pt x="228600" y="902843"/>
                    <a:pt x="228600" y="906399"/>
                  </a:cubicBezTo>
                  <a:cubicBezTo>
                    <a:pt x="228600" y="909955"/>
                    <a:pt x="225806" y="912749"/>
                    <a:pt x="222250" y="912749"/>
                  </a:cubicBezTo>
                  <a:cubicBezTo>
                    <a:pt x="163957" y="912749"/>
                    <a:pt x="121793" y="920750"/>
                    <a:pt x="117094" y="927100"/>
                  </a:cubicBezTo>
                  <a:cubicBezTo>
                    <a:pt x="117094" y="927100"/>
                    <a:pt x="117475" y="926592"/>
                    <a:pt x="117475" y="925830"/>
                  </a:cubicBezTo>
                  <a:lnTo>
                    <a:pt x="117475" y="1787017"/>
                  </a:lnTo>
                  <a:cubicBezTo>
                    <a:pt x="117475" y="1789557"/>
                    <a:pt x="116586" y="1791589"/>
                    <a:pt x="115316" y="1793240"/>
                  </a:cubicBezTo>
                  <a:cubicBezTo>
                    <a:pt x="105918" y="1806067"/>
                    <a:pt x="54737" y="1812798"/>
                    <a:pt x="0" y="1812798"/>
                  </a:cubicBezTo>
                  <a:close/>
                </a:path>
              </a:pathLst>
            </a:custGeom>
            <a:solidFill>
              <a:srgbClr val="333652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4372649" y="3735433"/>
            <a:ext cx="528355" cy="1099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7"/>
              </a:lnSpc>
            </a:pPr>
            <a:r>
              <a:rPr lang="en-US" sz="4422" spc="41">
                <a:solidFill>
                  <a:srgbClr val="333652"/>
                </a:solidFill>
                <a:latin typeface="モトヤゴシック w"/>
              </a:rPr>
              <a:t>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00574" y="2125835"/>
            <a:ext cx="351110" cy="1099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7"/>
              </a:lnSpc>
            </a:pPr>
            <a:r>
              <a:rPr lang="en-US" sz="4422" spc="41">
                <a:solidFill>
                  <a:srgbClr val="333652"/>
                </a:solidFill>
                <a:latin typeface="モトヤゴシック w"/>
              </a:rPr>
              <a:t>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65252" y="2319939"/>
            <a:ext cx="453517" cy="1099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7"/>
              </a:lnSpc>
            </a:pPr>
            <a:r>
              <a:rPr lang="en-US" sz="4422" spc="41">
                <a:solidFill>
                  <a:srgbClr val="333652"/>
                </a:solidFill>
                <a:latin typeface="モトヤゴシック w"/>
              </a:rPr>
              <a:t>h</a:t>
            </a:r>
          </a:p>
        </p:txBody>
      </p:sp>
      <p:sp>
        <p:nvSpPr>
          <p:cNvPr name="AutoShape 17" id="17"/>
          <p:cNvSpPr/>
          <p:nvPr/>
        </p:nvSpPr>
        <p:spPr>
          <a:xfrm>
            <a:off x="-54" y="6153150"/>
            <a:ext cx="18288049" cy="9525"/>
          </a:xfrm>
          <a:prstGeom prst="line">
            <a:avLst/>
          </a:prstGeom>
          <a:ln cap="flat" w="19050">
            <a:solidFill>
              <a:srgbClr val="1D213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8" id="18"/>
          <p:cNvGrpSpPr/>
          <p:nvPr/>
        </p:nvGrpSpPr>
        <p:grpSpPr>
          <a:xfrm rot="0">
            <a:off x="0" y="6157913"/>
            <a:ext cx="2210150" cy="4129087"/>
            <a:chOff x="0" y="0"/>
            <a:chExt cx="582097" cy="108749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82097" cy="1087496"/>
            </a:xfrm>
            <a:custGeom>
              <a:avLst/>
              <a:gdLst/>
              <a:ahLst/>
              <a:cxnLst/>
              <a:rect r="r" b="b" t="t" l="l"/>
              <a:pathLst>
                <a:path h="1087496" w="582097">
                  <a:moveTo>
                    <a:pt x="0" y="0"/>
                  </a:moveTo>
                  <a:lnTo>
                    <a:pt x="582097" y="0"/>
                  </a:lnTo>
                  <a:lnTo>
                    <a:pt x="582097" y="1087496"/>
                  </a:lnTo>
                  <a:lnTo>
                    <a:pt x="0" y="1087496"/>
                  </a:lnTo>
                  <a:close/>
                </a:path>
              </a:pathLst>
            </a:custGeom>
            <a:solidFill>
              <a:srgbClr val="1D213B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582097" cy="11541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781650" y="7167277"/>
            <a:ext cx="5029200" cy="1557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6600">
                <a:solidFill>
                  <a:srgbClr val="333652"/>
                </a:solidFill>
                <a:ea typeface="モトヤ刀筆"/>
              </a:rPr>
              <a:t>ハイトマップ</a:t>
            </a:r>
          </a:p>
        </p:txBody>
      </p:sp>
      <p:sp>
        <p:nvSpPr>
          <p:cNvPr name="AutoShape 22" id="22"/>
          <p:cNvSpPr/>
          <p:nvPr/>
        </p:nvSpPr>
        <p:spPr>
          <a:xfrm>
            <a:off x="8750664" y="3311257"/>
            <a:ext cx="1224822" cy="0"/>
          </a:xfrm>
          <a:prstGeom prst="line">
            <a:avLst/>
          </a:prstGeom>
          <a:ln cap="flat" w="95250">
            <a:solidFill>
              <a:srgbClr val="333652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23" id="23"/>
          <p:cNvSpPr txBox="true"/>
          <p:nvPr/>
        </p:nvSpPr>
        <p:spPr>
          <a:xfrm rot="0">
            <a:off x="800100" y="6529011"/>
            <a:ext cx="457200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FEFEFE"/>
                </a:solidFill>
                <a:latin typeface="モトヤ刀筆"/>
              </a:rPr>
              <a:t>06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726841" y="6944646"/>
            <a:ext cx="2532459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</a:rPr>
              <a:t>h： 高さの値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</a:rPr>
              <a:t>r ： 半径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</a:rPr>
              <a:t>P：任意の点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68134" y="3325585"/>
            <a:ext cx="3754892" cy="375489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0ADC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8831859" y="1300162"/>
          <a:ext cx="8427441" cy="7805738"/>
        </p:xfrm>
        <a:graphic>
          <a:graphicData uri="http://schemas.openxmlformats.org/drawingml/2006/table">
            <a:tbl>
              <a:tblPr/>
              <a:tblGrid>
                <a:gridCol w="1219367"/>
                <a:gridCol w="1219367"/>
                <a:gridCol w="1219367"/>
                <a:gridCol w="1219367"/>
                <a:gridCol w="1219367"/>
                <a:gridCol w="1111236"/>
                <a:gridCol w="1219367"/>
              </a:tblGrid>
              <a:tr h="11151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51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51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1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1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1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51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1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1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1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51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1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1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1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51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1510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697"/>
                        </a:lnSpc>
                        <a:defRPr/>
                      </a:pPr>
                      <a:r>
                        <a:rPr lang="en-US" sz="3355" spc="31">
                          <a:solidFill>
                            <a:srgbClr val="333652"/>
                          </a:solidFill>
                          <a:latin typeface="モトヤゴシック w"/>
                        </a:rPr>
                        <a:t>0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1519533" y="1709511"/>
            <a:ext cx="6354849" cy="2374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999"/>
              </a:lnSpc>
            </a:pPr>
            <a:r>
              <a:rPr lang="en-US" sz="9999" spc="-60">
                <a:solidFill>
                  <a:srgbClr val="333652"/>
                </a:solidFill>
                <a:latin typeface="モトヤ刀筆"/>
                <a:ea typeface="モトヤ刀筆"/>
              </a:rPr>
              <a:t>IDマップ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19533" y="4209754"/>
            <a:ext cx="6354849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399"/>
              </a:lnSpc>
            </a:pPr>
            <a:r>
              <a:rPr lang="en-US" sz="4499" spc="42">
                <a:solidFill>
                  <a:srgbClr val="333652"/>
                </a:solidFill>
                <a:ea typeface="ロダン Medium"/>
              </a:rPr>
              <a:t>ピクセル位置に水滴があるかどうかを追跡するために使用される。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3155" y="414337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モトヤ刀筆"/>
              </a:rPr>
              <a:t>07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25630" y="4322314"/>
            <a:ext cx="5701481" cy="5964686"/>
          </a:xfrm>
          <a:custGeom>
            <a:avLst/>
            <a:gdLst/>
            <a:ahLst/>
            <a:cxnLst/>
            <a:rect r="r" b="b" t="t" l="l"/>
            <a:pathLst>
              <a:path h="5964686" w="5701481">
                <a:moveTo>
                  <a:pt x="0" y="0"/>
                </a:moveTo>
                <a:lnTo>
                  <a:pt x="5701481" y="0"/>
                </a:lnTo>
                <a:lnTo>
                  <a:pt x="5701481" y="5964686"/>
                </a:lnTo>
                <a:lnTo>
                  <a:pt x="0" y="59646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7" t="0" r="-181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22314"/>
            <a:ext cx="5701481" cy="5964686"/>
          </a:xfrm>
          <a:custGeom>
            <a:avLst/>
            <a:gdLst/>
            <a:ahLst/>
            <a:cxnLst/>
            <a:rect r="r" b="b" t="t" l="l"/>
            <a:pathLst>
              <a:path h="5964686" w="5701481">
                <a:moveTo>
                  <a:pt x="0" y="0"/>
                </a:moveTo>
                <a:lnTo>
                  <a:pt x="5701481" y="0"/>
                </a:lnTo>
                <a:lnTo>
                  <a:pt x="5701481" y="5964686"/>
                </a:lnTo>
                <a:lnTo>
                  <a:pt x="0" y="59646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77" t="0" r="-2238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383919" y="1047547"/>
            <a:ext cx="15875381" cy="0"/>
          </a:xfrm>
          <a:prstGeom prst="line">
            <a:avLst/>
          </a:prstGeom>
          <a:ln cap="flat" w="9525">
            <a:solidFill>
              <a:srgbClr val="33365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705359" y="942772"/>
            <a:ext cx="5553941" cy="217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559"/>
              </a:lnSpc>
            </a:pPr>
            <a:r>
              <a:rPr lang="en-US" sz="8799" spc="-53">
                <a:solidFill>
                  <a:srgbClr val="333652"/>
                </a:solidFill>
                <a:ea typeface="モトヤ刀筆"/>
              </a:rPr>
              <a:t>法線マップ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448165" y="7600641"/>
            <a:ext cx="1230782" cy="196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 spc="29">
                <a:solidFill>
                  <a:srgbClr val="333652"/>
                </a:solidFill>
                <a:latin typeface="ロダン Medium"/>
              </a:rPr>
              <a:t>R → x</a:t>
            </a:r>
          </a:p>
          <a:p>
            <a:pPr algn="l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 spc="29">
                <a:solidFill>
                  <a:srgbClr val="333652"/>
                </a:solidFill>
                <a:latin typeface="ロダン Medium"/>
              </a:rPr>
              <a:t>G → y</a:t>
            </a:r>
          </a:p>
          <a:p>
            <a:pPr algn="l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 spc="29">
                <a:solidFill>
                  <a:srgbClr val="333652"/>
                </a:solidFill>
                <a:latin typeface="ロダン Medium"/>
              </a:rPr>
              <a:t>B → z</a:t>
            </a:r>
          </a:p>
        </p:txBody>
      </p:sp>
      <p:sp>
        <p:nvSpPr>
          <p:cNvPr name="AutoShape 7" id="7"/>
          <p:cNvSpPr/>
          <p:nvPr/>
        </p:nvSpPr>
        <p:spPr>
          <a:xfrm>
            <a:off x="6142995" y="7304657"/>
            <a:ext cx="1945953" cy="0"/>
          </a:xfrm>
          <a:prstGeom prst="line">
            <a:avLst/>
          </a:prstGeom>
          <a:ln cap="flat" w="123825">
            <a:solidFill>
              <a:srgbClr val="333652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8" id="8"/>
          <p:cNvSpPr txBox="true"/>
          <p:nvPr/>
        </p:nvSpPr>
        <p:spPr>
          <a:xfrm rot="0">
            <a:off x="689623" y="428422"/>
            <a:ext cx="115440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モトヤ刀筆"/>
              </a:rPr>
              <a:t>08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4460486" y="7242745"/>
            <a:ext cx="3604978" cy="4258808"/>
            <a:chOff x="0" y="0"/>
            <a:chExt cx="4806638" cy="5678411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871773"/>
              <a:ext cx="4806638" cy="4806638"/>
              <a:chOff x="0" y="0"/>
              <a:chExt cx="4711700" cy="47117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12700" y="12446"/>
                <a:ext cx="4686300" cy="2343404"/>
              </a:xfrm>
              <a:custGeom>
                <a:avLst/>
                <a:gdLst/>
                <a:ahLst/>
                <a:cxnLst/>
                <a:rect r="r" b="b" t="t" l="l"/>
                <a:pathLst>
                  <a:path h="2343404" w="4686300">
                    <a:moveTo>
                      <a:pt x="0" y="2327275"/>
                    </a:moveTo>
                    <a:cubicBezTo>
                      <a:pt x="8890" y="1039368"/>
                      <a:pt x="1055624" y="0"/>
                      <a:pt x="2343658" y="254"/>
                    </a:cubicBezTo>
                    <a:cubicBezTo>
                      <a:pt x="3631692" y="508"/>
                      <a:pt x="4677918" y="1040257"/>
                      <a:pt x="4686300" y="2328291"/>
                    </a:cubicBezTo>
                    <a:lnTo>
                      <a:pt x="2343150" y="2343404"/>
                    </a:lnTo>
                    <a:close/>
                  </a:path>
                </a:pathLst>
              </a:custGeom>
              <a:solidFill>
                <a:srgbClr val="E9EAEC"/>
              </a:solidFill>
            </p:spPr>
          </p:sp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-254"/>
                <a:ext cx="4711700" cy="2368804"/>
              </a:xfrm>
              <a:custGeom>
                <a:avLst/>
                <a:gdLst/>
                <a:ahLst/>
                <a:cxnLst/>
                <a:rect r="r" b="b" t="t" l="l"/>
                <a:pathLst>
                  <a:path h="2368804" w="4711700">
                    <a:moveTo>
                      <a:pt x="0" y="2339975"/>
                    </a:moveTo>
                    <a:lnTo>
                      <a:pt x="0" y="2339848"/>
                    </a:lnTo>
                    <a:cubicBezTo>
                      <a:pt x="9017" y="1044956"/>
                      <a:pt x="1061339" y="0"/>
                      <a:pt x="2356358" y="254"/>
                    </a:cubicBezTo>
                    <a:lnTo>
                      <a:pt x="2356358" y="12954"/>
                    </a:lnTo>
                    <a:lnTo>
                      <a:pt x="2356358" y="254"/>
                    </a:lnTo>
                    <a:cubicBezTo>
                      <a:pt x="3651250" y="508"/>
                      <a:pt x="4703318" y="1045972"/>
                      <a:pt x="4711700" y="2340864"/>
                    </a:cubicBezTo>
                    <a:cubicBezTo>
                      <a:pt x="4711700" y="2347849"/>
                      <a:pt x="4706112" y="2353564"/>
                      <a:pt x="4699127" y="2353691"/>
                    </a:cubicBezTo>
                    <a:lnTo>
                      <a:pt x="2355977" y="2368804"/>
                    </a:lnTo>
                    <a:lnTo>
                      <a:pt x="2355850" y="2368804"/>
                    </a:lnTo>
                    <a:lnTo>
                      <a:pt x="12700" y="2352675"/>
                    </a:lnTo>
                    <a:cubicBezTo>
                      <a:pt x="5715" y="2352675"/>
                      <a:pt x="127" y="2346960"/>
                      <a:pt x="127" y="2339975"/>
                    </a:cubicBezTo>
                    <a:moveTo>
                      <a:pt x="25527" y="2339975"/>
                    </a:moveTo>
                    <a:lnTo>
                      <a:pt x="12700" y="2339975"/>
                    </a:lnTo>
                    <a:lnTo>
                      <a:pt x="12827" y="2327275"/>
                    </a:lnTo>
                    <a:lnTo>
                      <a:pt x="2355977" y="2343404"/>
                    </a:lnTo>
                    <a:lnTo>
                      <a:pt x="2355850" y="2356104"/>
                    </a:lnTo>
                    <a:lnTo>
                      <a:pt x="2355723" y="2343404"/>
                    </a:lnTo>
                    <a:lnTo>
                      <a:pt x="4698873" y="2328291"/>
                    </a:lnTo>
                    <a:lnTo>
                      <a:pt x="4699000" y="2340991"/>
                    </a:lnTo>
                    <a:lnTo>
                      <a:pt x="4686300" y="2341118"/>
                    </a:lnTo>
                    <a:cubicBezTo>
                      <a:pt x="4677918" y="1060069"/>
                      <a:pt x="3637280" y="25908"/>
                      <a:pt x="2356358" y="25654"/>
                    </a:cubicBezTo>
                    <a:cubicBezTo>
                      <a:pt x="1075436" y="25400"/>
                      <a:pt x="34290" y="1059053"/>
                      <a:pt x="25400" y="2340102"/>
                    </a:cubicBezTo>
                    <a:lnTo>
                      <a:pt x="12700" y="2339975"/>
                    </a:lnTo>
                    <a:lnTo>
                      <a:pt x="25400" y="2339975"/>
                    </a:lnTo>
                    <a:close/>
                  </a:path>
                </a:pathLst>
              </a:custGeom>
              <a:solidFill>
                <a:srgbClr val="90ADC6"/>
              </a:solidFill>
            </p:spPr>
          </p:sp>
        </p:grpSp>
        <p:sp>
          <p:nvSpPr>
            <p:cNvPr name="AutoShape 13" id="13"/>
            <p:cNvSpPr/>
            <p:nvPr/>
          </p:nvSpPr>
          <p:spPr>
            <a:xfrm flipH="true">
              <a:off x="2396843" y="1446509"/>
              <a:ext cx="1565030" cy="1841539"/>
            </a:xfrm>
            <a:prstGeom prst="line">
              <a:avLst/>
            </a:prstGeom>
            <a:ln cap="rnd" w="12956">
              <a:solidFill>
                <a:srgbClr val="333652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4" id="14"/>
            <p:cNvSpPr/>
            <p:nvPr/>
          </p:nvSpPr>
          <p:spPr>
            <a:xfrm flipV="true">
              <a:off x="3948917" y="588141"/>
              <a:ext cx="757920" cy="871324"/>
            </a:xfrm>
            <a:prstGeom prst="line">
              <a:avLst/>
            </a:prstGeom>
            <a:ln cap="rnd" w="12956">
              <a:solidFill>
                <a:srgbClr val="333652"/>
              </a:solidFill>
              <a:prstDash val="solid"/>
              <a:headEnd type="none" len="sm" w="sm"/>
              <a:tailEnd type="triangle" len="med" w="lg"/>
            </a:ln>
          </p:spPr>
        </p:sp>
        <p:sp>
          <p:nvSpPr>
            <p:cNvPr name="TextBox 15" id="15"/>
            <p:cNvSpPr txBox="true"/>
            <p:nvPr/>
          </p:nvSpPr>
          <p:spPr>
            <a:xfrm rot="0">
              <a:off x="4566492" y="-219075"/>
              <a:ext cx="240145" cy="5992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660"/>
                </a:lnSpc>
                <a:spcBef>
                  <a:spcPct val="0"/>
                </a:spcBef>
              </a:pPr>
              <a:r>
                <a:rPr lang="en-US" sz="1900" spc="17">
                  <a:solidFill>
                    <a:srgbClr val="333652"/>
                  </a:solidFill>
                  <a:latin typeface="ロダン"/>
                </a:rPr>
                <a:t>N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5958432" y="6053234"/>
            <a:ext cx="2210246" cy="852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480"/>
              </a:lnSpc>
              <a:spcBef>
                <a:spcPct val="0"/>
              </a:spcBef>
            </a:pPr>
            <a:r>
              <a:rPr lang="en-US" sz="3200" spc="29">
                <a:solidFill>
                  <a:srgbClr val="333652"/>
                </a:solidFill>
                <a:latin typeface="ロダン Medium"/>
              </a:rPr>
              <a:t>Sobel Filter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A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700" y="2810180"/>
            <a:ext cx="4762500" cy="4931859"/>
          </a:xfrm>
          <a:custGeom>
            <a:avLst/>
            <a:gdLst/>
            <a:ahLst/>
            <a:cxnLst/>
            <a:rect r="r" b="b" t="t" l="l"/>
            <a:pathLst>
              <a:path h="4931859" w="4762500">
                <a:moveTo>
                  <a:pt x="0" y="0"/>
                </a:moveTo>
                <a:lnTo>
                  <a:pt x="4762500" y="0"/>
                </a:lnTo>
                <a:lnTo>
                  <a:pt x="4762500" y="4931859"/>
                </a:lnTo>
                <a:lnTo>
                  <a:pt x="0" y="4931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570" t="-17610" r="-1057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35245" y="4648911"/>
            <a:ext cx="4762500" cy="2521324"/>
          </a:xfrm>
          <a:custGeom>
            <a:avLst/>
            <a:gdLst/>
            <a:ahLst/>
            <a:cxnLst/>
            <a:rect r="r" b="b" t="t" l="l"/>
            <a:pathLst>
              <a:path h="2521324" w="4762500">
                <a:moveTo>
                  <a:pt x="0" y="0"/>
                </a:moveTo>
                <a:lnTo>
                  <a:pt x="4762500" y="0"/>
                </a:lnTo>
                <a:lnTo>
                  <a:pt x="4762500" y="2521323"/>
                </a:lnTo>
                <a:lnTo>
                  <a:pt x="0" y="25213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-14863" y="8743907"/>
            <a:ext cx="18302863" cy="0"/>
          </a:xfrm>
          <a:prstGeom prst="line">
            <a:avLst/>
          </a:prstGeom>
          <a:ln cap="flat" w="47625">
            <a:solidFill>
              <a:srgbClr val="1D213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-5400000">
            <a:off x="-45689" y="8764142"/>
            <a:ext cx="1602623" cy="1562154"/>
            <a:chOff x="0" y="0"/>
            <a:chExt cx="729955" cy="7115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29955" cy="711522"/>
            </a:xfrm>
            <a:custGeom>
              <a:avLst/>
              <a:gdLst/>
              <a:ahLst/>
              <a:cxnLst/>
              <a:rect r="r" b="b" t="t" l="l"/>
              <a:pathLst>
                <a:path h="711522" w="729955">
                  <a:moveTo>
                    <a:pt x="0" y="0"/>
                  </a:moveTo>
                  <a:lnTo>
                    <a:pt x="729955" y="0"/>
                  </a:lnTo>
                  <a:lnTo>
                    <a:pt x="729955" y="711522"/>
                  </a:lnTo>
                  <a:lnTo>
                    <a:pt x="0" y="711522"/>
                  </a:lnTo>
                  <a:close/>
                </a:path>
              </a:pathLst>
            </a:custGeom>
            <a:solidFill>
              <a:srgbClr val="1D213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57175"/>
              <a:ext cx="729955" cy="9686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124360" y="3099765"/>
            <a:ext cx="4182210" cy="4352688"/>
          </a:xfrm>
          <a:custGeom>
            <a:avLst/>
            <a:gdLst/>
            <a:ahLst/>
            <a:cxnLst/>
            <a:rect r="r" b="b" t="t" l="l"/>
            <a:pathLst>
              <a:path h="4352688" w="4182210">
                <a:moveTo>
                  <a:pt x="0" y="0"/>
                </a:moveTo>
                <a:lnTo>
                  <a:pt x="4182210" y="0"/>
                </a:lnTo>
                <a:lnTo>
                  <a:pt x="4182210" y="4352688"/>
                </a:lnTo>
                <a:lnTo>
                  <a:pt x="0" y="43526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76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135245" y="3099765"/>
            <a:ext cx="4175064" cy="1412522"/>
          </a:xfrm>
          <a:custGeom>
            <a:avLst/>
            <a:gdLst/>
            <a:ahLst/>
            <a:cxnLst/>
            <a:rect r="r" b="b" t="t" l="l"/>
            <a:pathLst>
              <a:path h="1412522" w="4175064">
                <a:moveTo>
                  <a:pt x="0" y="0"/>
                </a:moveTo>
                <a:lnTo>
                  <a:pt x="4175064" y="0"/>
                </a:lnTo>
                <a:lnTo>
                  <a:pt x="4175064" y="1412522"/>
                </a:lnTo>
                <a:lnTo>
                  <a:pt x="0" y="14125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638465" y="77505"/>
            <a:ext cx="10996207" cy="168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5"/>
              </a:lnSpc>
              <a:spcBef>
                <a:spcPct val="0"/>
              </a:spcBef>
            </a:pPr>
            <a:r>
              <a:rPr lang="en-US" sz="7500" spc="-45" u="none">
                <a:solidFill>
                  <a:srgbClr val="1D213B"/>
                </a:solidFill>
                <a:ea typeface="モトヤ刀筆"/>
              </a:rPr>
              <a:t>法線マップ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27023" y="8915400"/>
            <a:ext cx="457200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FEFEFE"/>
                </a:solidFill>
                <a:latin typeface="モトヤ刀筆"/>
              </a:rPr>
              <a:t>09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DAFzNagvpHk</dc:identifier>
  <dcterms:modified xsi:type="dcterms:W3CDTF">2011-08-01T06:04:30Z</dcterms:modified>
  <cp:revision>1</cp:revision>
  <dc:title>カイリプレゼン</dc:title>
</cp:coreProperties>
</file>

<file path=docProps/thumbnail.jpeg>
</file>